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8"/>
  </p:notesMasterIdLst>
  <p:sldIdLst>
    <p:sldId id="259" r:id="rId2"/>
    <p:sldId id="258" r:id="rId3"/>
    <p:sldId id="317" r:id="rId4"/>
    <p:sldId id="377" r:id="rId5"/>
    <p:sldId id="378" r:id="rId6"/>
    <p:sldId id="311" r:id="rId7"/>
    <p:sldId id="369" r:id="rId8"/>
    <p:sldId id="370" r:id="rId9"/>
    <p:sldId id="368" r:id="rId10"/>
    <p:sldId id="312" r:id="rId11"/>
    <p:sldId id="371" r:id="rId12"/>
    <p:sldId id="372" r:id="rId13"/>
    <p:sldId id="376" r:id="rId14"/>
    <p:sldId id="373" r:id="rId15"/>
    <p:sldId id="374" r:id="rId16"/>
    <p:sldId id="303" r:id="rId17"/>
  </p:sldIdLst>
  <p:sldSz cx="9144000" cy="6858000" type="screen4x3"/>
  <p:notesSz cx="67818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5A455"/>
    <a:srgbClr val="BB9204"/>
    <a:srgbClr val="760708"/>
    <a:srgbClr val="FF9900"/>
    <a:srgbClr val="99FF99"/>
    <a:srgbClr val="800000"/>
    <a:srgbClr val="660033"/>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7C9422-FFAB-47BA-8AAE-27161CB4D45B}"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en-US"/>
        </a:p>
      </dgm:t>
    </dgm:pt>
    <dgm:pt modelId="{EE663940-C6E4-4731-B882-194759B4BE6B}">
      <dgm:prSet phldrT="[Text]" custT="1"/>
      <dgm:spPr>
        <a:solidFill>
          <a:schemeClr val="accent6">
            <a:lumMod val="40000"/>
            <a:lumOff val="60000"/>
          </a:schemeClr>
        </a:solidFill>
      </dgm:spPr>
      <dgm:t>
        <a:bodyPr/>
        <a:lstStyle/>
        <a:p>
          <a:pPr algn="ctr"/>
          <a:r>
            <a:rPr lang="fa-IR" sz="2000" b="1" dirty="0">
              <a:solidFill>
                <a:schemeClr val="tx1"/>
              </a:solidFill>
              <a:cs typeface="B Mitra" panose="00000400000000000000" pitchFamily="2" charset="-78"/>
            </a:rPr>
            <a:t>1</a:t>
          </a:r>
          <a:endParaRPr lang="en-US" sz="2000" b="1" dirty="0">
            <a:solidFill>
              <a:schemeClr val="tx1"/>
            </a:solidFill>
            <a:cs typeface="B Mitra" panose="00000400000000000000" pitchFamily="2" charset="-78"/>
          </a:endParaRPr>
        </a:p>
      </dgm:t>
    </dgm:pt>
    <dgm:pt modelId="{547B056E-BA09-471F-AA6C-EB6C4EE75D7B}" type="parTrans" cxnId="{AB3984C6-99CF-490D-9949-B97F63BD22B8}">
      <dgm:prSet/>
      <dgm:spPr/>
      <dgm:t>
        <a:bodyPr/>
        <a:lstStyle/>
        <a:p>
          <a:pPr algn="r"/>
          <a:endParaRPr lang="en-US">
            <a:cs typeface="B Mitra" panose="00000400000000000000" pitchFamily="2" charset="-78"/>
          </a:endParaRPr>
        </a:p>
      </dgm:t>
    </dgm:pt>
    <dgm:pt modelId="{0CD8E4D6-2165-43A0-B4E9-B29B0DDF9297}" type="sibTrans" cxnId="{AB3984C6-99CF-490D-9949-B97F63BD22B8}">
      <dgm:prSet/>
      <dgm:spPr/>
      <dgm:t>
        <a:bodyPr/>
        <a:lstStyle/>
        <a:p>
          <a:pPr algn="r"/>
          <a:endParaRPr lang="en-US">
            <a:cs typeface="B Mitra" panose="00000400000000000000" pitchFamily="2" charset="-78"/>
          </a:endParaRPr>
        </a:p>
      </dgm:t>
    </dgm:pt>
    <dgm:pt modelId="{CCA840AC-E723-4683-BB8B-05B9A5CA7782}">
      <dgm:prSet phldrT="[Text]"/>
      <dgm:spPr>
        <a:solidFill>
          <a:srgbClr val="0070C0"/>
        </a:solidFill>
      </dgm:spPr>
      <dgm:t>
        <a:bodyPr/>
        <a:lstStyle/>
        <a:p>
          <a:pPr algn="r" rtl="1"/>
          <a:r>
            <a:rPr lang="fa-IR" b="1" dirty="0">
              <a:cs typeface="B Mitra" panose="00000400000000000000" pitchFamily="2" charset="-78"/>
            </a:rPr>
            <a:t>بند (ط) تبصره (5) قانون بودجه سال 1402 کل کشور</a:t>
          </a:r>
          <a:endParaRPr lang="en-US" u="none" dirty="0">
            <a:cs typeface="B Mitra" panose="00000400000000000000" pitchFamily="2" charset="-78"/>
          </a:endParaRPr>
        </a:p>
      </dgm:t>
    </dgm:pt>
    <dgm:pt modelId="{86C6A7FF-3574-4EC3-96D2-50BC505B6921}" type="parTrans" cxnId="{327EB476-AE8A-479D-A1CA-2FDF7510F1F6}">
      <dgm:prSet/>
      <dgm:spPr/>
      <dgm:t>
        <a:bodyPr/>
        <a:lstStyle/>
        <a:p>
          <a:pPr algn="r"/>
          <a:endParaRPr lang="en-US">
            <a:cs typeface="B Mitra" panose="00000400000000000000" pitchFamily="2" charset="-78"/>
          </a:endParaRPr>
        </a:p>
      </dgm:t>
    </dgm:pt>
    <dgm:pt modelId="{4DD7EA00-B6F1-4DD3-AC94-9CD1CB6FC978}" type="sibTrans" cxnId="{327EB476-AE8A-479D-A1CA-2FDF7510F1F6}">
      <dgm:prSet/>
      <dgm:spPr/>
      <dgm:t>
        <a:bodyPr/>
        <a:lstStyle/>
        <a:p>
          <a:pPr algn="r"/>
          <a:endParaRPr lang="en-US">
            <a:cs typeface="B Mitra" panose="00000400000000000000" pitchFamily="2" charset="-78"/>
          </a:endParaRPr>
        </a:p>
      </dgm:t>
    </dgm:pt>
    <dgm:pt modelId="{43805862-9CEB-480A-A523-59EFBE039D76}">
      <dgm:prSet phldrT="[Text]" custT="1"/>
      <dgm:spPr>
        <a:solidFill>
          <a:srgbClr val="00B050"/>
        </a:solidFill>
      </dgm:spPr>
      <dgm:t>
        <a:bodyPr/>
        <a:lstStyle/>
        <a:p>
          <a:pPr algn="ctr"/>
          <a:r>
            <a:rPr lang="fa-IR" sz="2000" b="1" dirty="0">
              <a:solidFill>
                <a:schemeClr val="tx1"/>
              </a:solidFill>
              <a:cs typeface="B Mitra" panose="00000400000000000000" pitchFamily="2" charset="-78"/>
            </a:rPr>
            <a:t>4</a:t>
          </a:r>
          <a:endParaRPr lang="en-US" sz="2000" b="1" dirty="0">
            <a:solidFill>
              <a:schemeClr val="tx1"/>
            </a:solidFill>
            <a:cs typeface="B Mitra" panose="00000400000000000000" pitchFamily="2" charset="-78"/>
          </a:endParaRPr>
        </a:p>
      </dgm:t>
    </dgm:pt>
    <dgm:pt modelId="{DD35087A-F92D-4497-9F71-E8C00FFFA3FB}" type="parTrans" cxnId="{88F29816-6F92-473A-8599-C122F3198E6E}">
      <dgm:prSet/>
      <dgm:spPr/>
      <dgm:t>
        <a:bodyPr/>
        <a:lstStyle/>
        <a:p>
          <a:pPr algn="r"/>
          <a:endParaRPr lang="en-US">
            <a:cs typeface="B Mitra" panose="00000400000000000000" pitchFamily="2" charset="-78"/>
          </a:endParaRPr>
        </a:p>
      </dgm:t>
    </dgm:pt>
    <dgm:pt modelId="{3247A20A-7976-40B3-9922-7F5FCB1574B9}" type="sibTrans" cxnId="{88F29816-6F92-473A-8599-C122F3198E6E}">
      <dgm:prSet/>
      <dgm:spPr/>
      <dgm:t>
        <a:bodyPr/>
        <a:lstStyle/>
        <a:p>
          <a:pPr algn="r"/>
          <a:endParaRPr lang="en-US">
            <a:cs typeface="B Mitra" panose="00000400000000000000" pitchFamily="2" charset="-78"/>
          </a:endParaRPr>
        </a:p>
      </dgm:t>
    </dgm:pt>
    <dgm:pt modelId="{DD602E62-8F64-44C7-A944-74988B69B0EF}">
      <dgm:prSet phldrT="[Text]" custT="1"/>
      <dgm:spPr>
        <a:solidFill>
          <a:srgbClr val="0070C0"/>
        </a:solidFill>
      </dgm:spPr>
      <dgm:t>
        <a:bodyPr/>
        <a:lstStyle/>
        <a:p>
          <a:pPr algn="ctr"/>
          <a:r>
            <a:rPr lang="fa-IR" sz="2000" b="1" dirty="0">
              <a:solidFill>
                <a:schemeClr val="tx1"/>
              </a:solidFill>
              <a:cs typeface="B Mitra" panose="00000400000000000000" pitchFamily="2" charset="-78"/>
            </a:rPr>
            <a:t>2</a:t>
          </a:r>
          <a:endParaRPr lang="en-US" sz="2000" b="1" dirty="0">
            <a:solidFill>
              <a:schemeClr val="tx1"/>
            </a:solidFill>
            <a:cs typeface="B Mitra" panose="00000400000000000000" pitchFamily="2" charset="-78"/>
          </a:endParaRPr>
        </a:p>
      </dgm:t>
    </dgm:pt>
    <dgm:pt modelId="{DB80C1E7-D792-4FA8-8A2D-B3FA78F102D8}" type="sibTrans" cxnId="{343A5B6F-30CF-4280-94D0-719137B444EC}">
      <dgm:prSet/>
      <dgm:spPr/>
      <dgm:t>
        <a:bodyPr/>
        <a:lstStyle/>
        <a:p>
          <a:pPr algn="r"/>
          <a:endParaRPr lang="en-US">
            <a:cs typeface="B Mitra" panose="00000400000000000000" pitchFamily="2" charset="-78"/>
          </a:endParaRPr>
        </a:p>
      </dgm:t>
    </dgm:pt>
    <dgm:pt modelId="{68EA79CD-7BB4-48A4-930A-F109ED59AEA7}" type="parTrans" cxnId="{343A5B6F-30CF-4280-94D0-719137B444EC}">
      <dgm:prSet/>
      <dgm:spPr/>
      <dgm:t>
        <a:bodyPr/>
        <a:lstStyle/>
        <a:p>
          <a:pPr algn="r"/>
          <a:endParaRPr lang="en-US">
            <a:cs typeface="B Mitra" panose="00000400000000000000" pitchFamily="2" charset="-78"/>
          </a:endParaRPr>
        </a:p>
      </dgm:t>
    </dgm:pt>
    <dgm:pt modelId="{90CA1B33-D634-4CB9-86E1-51D4C7583D2E}">
      <dgm:prSet phldrT="[Text]" custT="1"/>
      <dgm:spPr>
        <a:solidFill>
          <a:schemeClr val="accent6">
            <a:lumMod val="40000"/>
            <a:lumOff val="60000"/>
          </a:schemeClr>
        </a:solidFill>
      </dgm:spPr>
      <dgm:t>
        <a:bodyPr/>
        <a:lstStyle/>
        <a:p>
          <a:pPr algn="r" rtl="1"/>
          <a:r>
            <a:rPr lang="fa-IR" sz="2000" b="1" u="none" dirty="0">
              <a:latin typeface="Calibri"/>
              <a:ea typeface="+mn-ea"/>
              <a:cs typeface="B Mitra" panose="00000400000000000000" pitchFamily="2" charset="-78"/>
            </a:rPr>
            <a:t>تاریخچه اسناد تسویه خزانه </a:t>
          </a:r>
          <a:endParaRPr lang="en-US" sz="2000" dirty="0">
            <a:cs typeface="B Mitra" panose="00000400000000000000" pitchFamily="2" charset="-78"/>
          </a:endParaRPr>
        </a:p>
      </dgm:t>
    </dgm:pt>
    <dgm:pt modelId="{F3A78AE8-B91B-470D-AA14-8F3645BDFACD}" type="sibTrans" cxnId="{2BA6790D-AE80-4AE3-B51C-416C06CA4068}">
      <dgm:prSet/>
      <dgm:spPr/>
      <dgm:t>
        <a:bodyPr/>
        <a:lstStyle/>
        <a:p>
          <a:pPr algn="r"/>
          <a:endParaRPr lang="en-US">
            <a:cs typeface="B Mitra" panose="00000400000000000000" pitchFamily="2" charset="-78"/>
          </a:endParaRPr>
        </a:p>
      </dgm:t>
    </dgm:pt>
    <dgm:pt modelId="{721D4E75-178D-4303-A489-B43AD9F684E3}" type="parTrans" cxnId="{2BA6790D-AE80-4AE3-B51C-416C06CA4068}">
      <dgm:prSet/>
      <dgm:spPr/>
      <dgm:t>
        <a:bodyPr/>
        <a:lstStyle/>
        <a:p>
          <a:pPr algn="r"/>
          <a:endParaRPr lang="en-US">
            <a:cs typeface="B Mitra" panose="00000400000000000000" pitchFamily="2" charset="-78"/>
          </a:endParaRPr>
        </a:p>
      </dgm:t>
    </dgm:pt>
    <dgm:pt modelId="{569D544A-F623-40FA-B60F-3E4D33BB950A}">
      <dgm:prSet phldrT="[Text]"/>
      <dgm:spPr>
        <a:solidFill>
          <a:srgbClr val="00B0F0"/>
        </a:solidFill>
      </dgm:spPr>
      <dgm:t>
        <a:bodyPr/>
        <a:lstStyle/>
        <a:p>
          <a:pPr algn="r" rtl="1"/>
          <a:r>
            <a:rPr lang="fa-IR" b="1" dirty="0">
              <a:cs typeface="B Mitra" panose="00000400000000000000" pitchFamily="2" charset="-78"/>
            </a:rPr>
            <a:t>بند (هـ) تبصره (11) قانون بودجه سال 1402 کل کشور</a:t>
          </a:r>
          <a:endParaRPr lang="en-US" b="1" dirty="0">
            <a:cs typeface="B Mitra" panose="00000400000000000000" pitchFamily="2" charset="-78"/>
          </a:endParaRPr>
        </a:p>
      </dgm:t>
    </dgm:pt>
    <dgm:pt modelId="{E3B3A61C-3B31-4EB1-A108-2EF48A9820F8}" type="sibTrans" cxnId="{5446B8BD-7840-4202-8B4F-E5B761593FA0}">
      <dgm:prSet/>
      <dgm:spPr/>
      <dgm:t>
        <a:bodyPr/>
        <a:lstStyle/>
        <a:p>
          <a:pPr algn="r"/>
          <a:endParaRPr lang="en-US">
            <a:cs typeface="B Mitra" panose="00000400000000000000" pitchFamily="2" charset="-78"/>
          </a:endParaRPr>
        </a:p>
      </dgm:t>
    </dgm:pt>
    <dgm:pt modelId="{FBF66C9A-D9A0-402D-8DF5-93DAC5294EB8}" type="parTrans" cxnId="{5446B8BD-7840-4202-8B4F-E5B761593FA0}">
      <dgm:prSet/>
      <dgm:spPr/>
      <dgm:t>
        <a:bodyPr/>
        <a:lstStyle/>
        <a:p>
          <a:pPr algn="r"/>
          <a:endParaRPr lang="en-US">
            <a:cs typeface="B Mitra" panose="00000400000000000000" pitchFamily="2" charset="-78"/>
          </a:endParaRPr>
        </a:p>
      </dgm:t>
    </dgm:pt>
    <dgm:pt modelId="{1EB5E227-16B3-4E92-A7C5-716809F84C5B}">
      <dgm:prSet phldrT="[Text]" custT="1"/>
      <dgm:spPr>
        <a:solidFill>
          <a:srgbClr val="00B0F0"/>
        </a:solidFill>
      </dgm:spPr>
      <dgm:t>
        <a:bodyPr/>
        <a:lstStyle/>
        <a:p>
          <a:pPr algn="ctr"/>
          <a:r>
            <a:rPr lang="fa-IR" sz="2000" b="1" dirty="0">
              <a:solidFill>
                <a:schemeClr val="tx1"/>
              </a:solidFill>
              <a:cs typeface="B Mitra" panose="00000400000000000000" pitchFamily="2" charset="-78"/>
            </a:rPr>
            <a:t>3</a:t>
          </a:r>
          <a:endParaRPr lang="en-US" sz="2000" b="1" dirty="0">
            <a:solidFill>
              <a:schemeClr val="tx1"/>
            </a:solidFill>
            <a:cs typeface="B Mitra" panose="00000400000000000000" pitchFamily="2" charset="-78"/>
          </a:endParaRPr>
        </a:p>
      </dgm:t>
    </dgm:pt>
    <dgm:pt modelId="{5A7E6913-0FBA-4D98-A35E-466D0E01108C}" type="sibTrans" cxnId="{04A0E0A6-ABEF-4EC9-8BE4-5650F7436030}">
      <dgm:prSet/>
      <dgm:spPr/>
      <dgm:t>
        <a:bodyPr/>
        <a:lstStyle/>
        <a:p>
          <a:pPr algn="r"/>
          <a:endParaRPr lang="en-US">
            <a:cs typeface="B Mitra" panose="00000400000000000000" pitchFamily="2" charset="-78"/>
          </a:endParaRPr>
        </a:p>
      </dgm:t>
    </dgm:pt>
    <dgm:pt modelId="{621170B0-6212-454F-8FFD-4A0D598DDEED}" type="parTrans" cxnId="{04A0E0A6-ABEF-4EC9-8BE4-5650F7436030}">
      <dgm:prSet/>
      <dgm:spPr/>
      <dgm:t>
        <a:bodyPr/>
        <a:lstStyle/>
        <a:p>
          <a:pPr algn="r"/>
          <a:endParaRPr lang="en-US">
            <a:cs typeface="B Mitra" panose="00000400000000000000" pitchFamily="2" charset="-78"/>
          </a:endParaRPr>
        </a:p>
      </dgm:t>
    </dgm:pt>
    <dgm:pt modelId="{83935484-0B93-4394-B865-DAD0F96B9DF9}">
      <dgm:prSet phldrT="[Text]"/>
      <dgm:spPr>
        <a:solidFill>
          <a:srgbClr val="00B050"/>
        </a:solidFill>
      </dgm:spPr>
      <dgm:t>
        <a:bodyPr/>
        <a:lstStyle/>
        <a:p>
          <a:pPr rtl="1"/>
          <a:r>
            <a:rPr lang="fa-IR" b="1" dirty="0">
              <a:cs typeface="B Mitra" panose="00000400000000000000" pitchFamily="2" charset="-78"/>
            </a:rPr>
            <a:t>بند (ف) تبصره (5) قانون بودجه سال 1402 کل کشور</a:t>
          </a:r>
          <a:endParaRPr lang="en-US" b="1" dirty="0">
            <a:cs typeface="B Mitra" panose="00000400000000000000" pitchFamily="2" charset="-78"/>
          </a:endParaRPr>
        </a:p>
      </dgm:t>
    </dgm:pt>
    <dgm:pt modelId="{393CD512-15A5-4600-B58F-FE68AA6947F0}" type="parTrans" cxnId="{E453E8AD-E94D-4377-B06F-12A840A8674B}">
      <dgm:prSet/>
      <dgm:spPr/>
      <dgm:t>
        <a:bodyPr/>
        <a:lstStyle/>
        <a:p>
          <a:endParaRPr lang="en-US"/>
        </a:p>
      </dgm:t>
    </dgm:pt>
    <dgm:pt modelId="{F48E4FC4-F62D-4FC9-A061-A3F92CA9C70E}" type="sibTrans" cxnId="{E453E8AD-E94D-4377-B06F-12A840A8674B}">
      <dgm:prSet/>
      <dgm:spPr/>
      <dgm:t>
        <a:bodyPr/>
        <a:lstStyle/>
        <a:p>
          <a:endParaRPr lang="en-US"/>
        </a:p>
      </dgm:t>
    </dgm:pt>
    <dgm:pt modelId="{440EAC64-167F-4B77-BA0C-40C905A6F309}">
      <dgm:prSet phldrT="[Text]" custT="1"/>
      <dgm:spPr>
        <a:solidFill>
          <a:srgbClr val="FFFF00"/>
        </a:solidFill>
      </dgm:spPr>
      <dgm:t>
        <a:bodyPr/>
        <a:lstStyle/>
        <a:p>
          <a:r>
            <a:rPr lang="fa-IR" sz="2000" b="1" dirty="0">
              <a:solidFill>
                <a:schemeClr val="tx1"/>
              </a:solidFill>
              <a:cs typeface="B Mitra" panose="00000400000000000000" pitchFamily="2" charset="-78"/>
            </a:rPr>
            <a:t>5</a:t>
          </a:r>
          <a:endParaRPr lang="en-US" sz="2000" b="1" dirty="0">
            <a:solidFill>
              <a:schemeClr val="tx1"/>
            </a:solidFill>
            <a:cs typeface="B Mitra" panose="00000400000000000000" pitchFamily="2" charset="-78"/>
          </a:endParaRPr>
        </a:p>
      </dgm:t>
    </dgm:pt>
    <dgm:pt modelId="{78225323-320E-4329-9E79-765D15DE2921}" type="parTrans" cxnId="{C67B9108-BAB1-40E0-9E13-6F8CC1243D1C}">
      <dgm:prSet/>
      <dgm:spPr/>
      <dgm:t>
        <a:bodyPr/>
        <a:lstStyle/>
        <a:p>
          <a:endParaRPr lang="en-US"/>
        </a:p>
      </dgm:t>
    </dgm:pt>
    <dgm:pt modelId="{AD344432-CD3E-4506-96A0-CFF9B2BCB8B8}" type="sibTrans" cxnId="{C67B9108-BAB1-40E0-9E13-6F8CC1243D1C}">
      <dgm:prSet/>
      <dgm:spPr/>
      <dgm:t>
        <a:bodyPr/>
        <a:lstStyle/>
        <a:p>
          <a:endParaRPr lang="en-US"/>
        </a:p>
      </dgm:t>
    </dgm:pt>
    <dgm:pt modelId="{54705F92-DAC7-4309-806B-16BD2A1A2008}">
      <dgm:prSet phldrT="[Text]"/>
      <dgm:spPr>
        <a:solidFill>
          <a:srgbClr val="FFFF00"/>
        </a:solidFill>
      </dgm:spPr>
      <dgm:t>
        <a:bodyPr/>
        <a:lstStyle/>
        <a:p>
          <a:pPr rtl="1"/>
          <a:r>
            <a:rPr lang="fa-IR" b="1" u="none" dirty="0">
              <a:solidFill>
                <a:schemeClr val="tx1"/>
              </a:solidFill>
              <a:cs typeface="B Mitra" panose="00000400000000000000" pitchFamily="2" charset="-78"/>
            </a:rPr>
            <a:t>بند (ث) تبصره (6) قانون بودجه سال 1402 کل کشور</a:t>
          </a:r>
          <a:endParaRPr lang="en-US" b="1" dirty="0">
            <a:cs typeface="B Mitra" panose="00000400000000000000" pitchFamily="2" charset="-78"/>
          </a:endParaRPr>
        </a:p>
      </dgm:t>
    </dgm:pt>
    <dgm:pt modelId="{C30614FD-9A89-4B17-8FEB-09D554AECC5C}" type="parTrans" cxnId="{6B7465ED-35B9-41D2-8DC6-219E449B45B6}">
      <dgm:prSet/>
      <dgm:spPr/>
      <dgm:t>
        <a:bodyPr/>
        <a:lstStyle/>
        <a:p>
          <a:endParaRPr lang="en-US"/>
        </a:p>
      </dgm:t>
    </dgm:pt>
    <dgm:pt modelId="{39B5E073-3544-48C3-8AF5-22FA758D21E2}" type="sibTrans" cxnId="{6B7465ED-35B9-41D2-8DC6-219E449B45B6}">
      <dgm:prSet/>
      <dgm:spPr/>
      <dgm:t>
        <a:bodyPr/>
        <a:lstStyle/>
        <a:p>
          <a:endParaRPr lang="en-US"/>
        </a:p>
      </dgm:t>
    </dgm:pt>
    <dgm:pt modelId="{B068B206-1646-4B67-B0A8-F38A6BDB41AD}">
      <dgm:prSet phldrT="[Text]"/>
      <dgm:spPr>
        <a:solidFill>
          <a:srgbClr val="FFC000"/>
        </a:solidFill>
      </dgm:spPr>
      <dgm:t>
        <a:bodyPr/>
        <a:lstStyle/>
        <a:p>
          <a:pPr rtl="1"/>
          <a:r>
            <a:rPr lang="fa-IR" b="1" dirty="0">
              <a:cs typeface="B Mitra" panose="00000400000000000000" pitchFamily="2" charset="-78"/>
            </a:rPr>
            <a:t>اقدامات انجام شده</a:t>
          </a:r>
          <a:endParaRPr lang="en-US" b="1" dirty="0">
            <a:cs typeface="B Mitra" panose="00000400000000000000" pitchFamily="2" charset="-78"/>
          </a:endParaRPr>
        </a:p>
      </dgm:t>
    </dgm:pt>
    <dgm:pt modelId="{07E66B44-ACF5-463D-B253-0AA1D7343B31}" type="parTrans" cxnId="{9006472A-FC41-4705-95C7-A5F210B9B640}">
      <dgm:prSet/>
      <dgm:spPr/>
      <dgm:t>
        <a:bodyPr/>
        <a:lstStyle/>
        <a:p>
          <a:endParaRPr lang="en-US"/>
        </a:p>
      </dgm:t>
    </dgm:pt>
    <dgm:pt modelId="{435DE2E2-6C93-40B6-83FB-453D0171AD4D}" type="sibTrans" cxnId="{9006472A-FC41-4705-95C7-A5F210B9B640}">
      <dgm:prSet/>
      <dgm:spPr/>
      <dgm:t>
        <a:bodyPr/>
        <a:lstStyle/>
        <a:p>
          <a:endParaRPr lang="en-US"/>
        </a:p>
      </dgm:t>
    </dgm:pt>
    <dgm:pt modelId="{5F1DB1B7-86A5-4D76-9C2B-B62E58ACD3E6}">
      <dgm:prSet phldrT="[Text]" custT="1"/>
      <dgm:spPr>
        <a:solidFill>
          <a:srgbClr val="FFC000"/>
        </a:solidFill>
      </dgm:spPr>
      <dgm:t>
        <a:bodyPr/>
        <a:lstStyle/>
        <a:p>
          <a:r>
            <a:rPr lang="fa-IR" sz="2000" b="1" dirty="0">
              <a:solidFill>
                <a:schemeClr val="tx1"/>
              </a:solidFill>
              <a:cs typeface="B Mitra" panose="00000400000000000000" pitchFamily="2" charset="-78"/>
            </a:rPr>
            <a:t>6</a:t>
          </a:r>
          <a:endParaRPr lang="en-US" sz="2000" b="1" dirty="0">
            <a:solidFill>
              <a:schemeClr val="tx1"/>
            </a:solidFill>
            <a:cs typeface="B Mitra" panose="00000400000000000000" pitchFamily="2" charset="-78"/>
          </a:endParaRPr>
        </a:p>
      </dgm:t>
    </dgm:pt>
    <dgm:pt modelId="{9960B6CD-A854-46E3-A574-17AFF77C6AB6}" type="sibTrans" cxnId="{BADC15C9-D849-4346-92D9-B672B2ED6031}">
      <dgm:prSet/>
      <dgm:spPr/>
      <dgm:t>
        <a:bodyPr/>
        <a:lstStyle/>
        <a:p>
          <a:endParaRPr lang="en-US"/>
        </a:p>
      </dgm:t>
    </dgm:pt>
    <dgm:pt modelId="{1F109C06-1879-44DE-9685-2EF622DB95AC}" type="parTrans" cxnId="{BADC15C9-D849-4346-92D9-B672B2ED6031}">
      <dgm:prSet/>
      <dgm:spPr/>
      <dgm:t>
        <a:bodyPr/>
        <a:lstStyle/>
        <a:p>
          <a:endParaRPr lang="en-US"/>
        </a:p>
      </dgm:t>
    </dgm:pt>
    <dgm:pt modelId="{D7C4F6EF-A10B-4AD3-A2E8-C3200D011328}">
      <dgm:prSet phldrT="[Text]" custT="1"/>
      <dgm:spPr>
        <a:solidFill>
          <a:srgbClr val="FF0000"/>
        </a:solidFill>
      </dgm:spPr>
      <dgm:t>
        <a:bodyPr/>
        <a:lstStyle/>
        <a:p>
          <a:r>
            <a:rPr lang="fa-IR" sz="2000" b="1" dirty="0">
              <a:solidFill>
                <a:schemeClr val="tx1"/>
              </a:solidFill>
              <a:cs typeface="B Mitra" panose="00000400000000000000" pitchFamily="2" charset="-78"/>
            </a:rPr>
            <a:t>7</a:t>
          </a:r>
          <a:endParaRPr lang="en-US" sz="2000" b="1" dirty="0">
            <a:solidFill>
              <a:schemeClr val="tx1"/>
            </a:solidFill>
            <a:cs typeface="B Mitra" panose="00000400000000000000" pitchFamily="2" charset="-78"/>
          </a:endParaRPr>
        </a:p>
      </dgm:t>
    </dgm:pt>
    <dgm:pt modelId="{5891A196-DD89-4A77-870E-5C4973E96F26}" type="parTrans" cxnId="{9F202D74-1FBD-4862-8BD1-DF072EEBE13F}">
      <dgm:prSet/>
      <dgm:spPr/>
      <dgm:t>
        <a:bodyPr/>
        <a:lstStyle/>
        <a:p>
          <a:endParaRPr lang="en-US"/>
        </a:p>
      </dgm:t>
    </dgm:pt>
    <dgm:pt modelId="{7C699ECC-BE3C-4953-80AC-BED3F2777528}" type="sibTrans" cxnId="{9F202D74-1FBD-4862-8BD1-DF072EEBE13F}">
      <dgm:prSet/>
      <dgm:spPr/>
      <dgm:t>
        <a:bodyPr/>
        <a:lstStyle/>
        <a:p>
          <a:endParaRPr lang="en-US"/>
        </a:p>
      </dgm:t>
    </dgm:pt>
    <dgm:pt modelId="{931B98BB-2BB7-4909-AAC6-3E960F754D4C}">
      <dgm:prSet phldrT="[Text]"/>
      <dgm:spPr>
        <a:solidFill>
          <a:srgbClr val="FF0000"/>
        </a:solidFill>
      </dgm:spPr>
      <dgm:t>
        <a:bodyPr/>
        <a:lstStyle/>
        <a:p>
          <a:pPr rtl="1"/>
          <a:r>
            <a:rPr lang="fa-IR" b="1" dirty="0">
              <a:cs typeface="B Mitra" panose="00000400000000000000" pitchFamily="2" charset="-78"/>
            </a:rPr>
            <a:t>فرآیند صدور اسناد تسویه خزانه</a:t>
          </a:r>
          <a:endParaRPr lang="en-US" b="1" dirty="0">
            <a:cs typeface="B Mitra" panose="00000400000000000000" pitchFamily="2" charset="-78"/>
          </a:endParaRPr>
        </a:p>
      </dgm:t>
    </dgm:pt>
    <dgm:pt modelId="{1F8900FC-3AFD-45F1-BC6F-F83E4A021F3D}" type="parTrans" cxnId="{D3F08003-9200-45C5-A947-9C51B5F0CEE3}">
      <dgm:prSet/>
      <dgm:spPr/>
      <dgm:t>
        <a:bodyPr/>
        <a:lstStyle/>
        <a:p>
          <a:endParaRPr lang="en-US"/>
        </a:p>
      </dgm:t>
    </dgm:pt>
    <dgm:pt modelId="{DBA60F93-8414-4F58-8165-2D07154B2078}" type="sibTrans" cxnId="{D3F08003-9200-45C5-A947-9C51B5F0CEE3}">
      <dgm:prSet/>
      <dgm:spPr/>
      <dgm:t>
        <a:bodyPr/>
        <a:lstStyle/>
        <a:p>
          <a:endParaRPr lang="en-US"/>
        </a:p>
      </dgm:t>
    </dgm:pt>
    <dgm:pt modelId="{93BB3B54-58E4-4DC4-A364-93E00163CE39}" type="pres">
      <dgm:prSet presAssocID="{257C9422-FFAB-47BA-8AAE-27161CB4D45B}" presName="linearFlow" presStyleCnt="0">
        <dgm:presLayoutVars>
          <dgm:dir val="rev"/>
          <dgm:animLvl val="lvl"/>
          <dgm:resizeHandles val="exact"/>
        </dgm:presLayoutVars>
      </dgm:prSet>
      <dgm:spPr/>
    </dgm:pt>
    <dgm:pt modelId="{9C48CF91-87F6-40BD-8132-1CAC0EAEEB73}" type="pres">
      <dgm:prSet presAssocID="{EE663940-C6E4-4731-B882-194759B4BE6B}" presName="composite" presStyleCnt="0"/>
      <dgm:spPr/>
    </dgm:pt>
    <dgm:pt modelId="{F43DA6AD-4A1D-4B06-9155-08281399E715}" type="pres">
      <dgm:prSet presAssocID="{EE663940-C6E4-4731-B882-194759B4BE6B}" presName="parentText" presStyleLbl="alignNode1" presStyleIdx="0" presStyleCnt="7">
        <dgm:presLayoutVars>
          <dgm:chMax val="1"/>
          <dgm:bulletEnabled val="1"/>
        </dgm:presLayoutVars>
      </dgm:prSet>
      <dgm:spPr/>
    </dgm:pt>
    <dgm:pt modelId="{84DCDC62-75DA-412F-BB9B-B3084333B205}" type="pres">
      <dgm:prSet presAssocID="{EE663940-C6E4-4731-B882-194759B4BE6B}" presName="descendantText" presStyleLbl="alignAcc1" presStyleIdx="0" presStyleCnt="7">
        <dgm:presLayoutVars>
          <dgm:bulletEnabled val="1"/>
        </dgm:presLayoutVars>
      </dgm:prSet>
      <dgm:spPr/>
    </dgm:pt>
    <dgm:pt modelId="{27B0B660-DCB1-48EC-9CF2-6777BD111FF4}" type="pres">
      <dgm:prSet presAssocID="{0CD8E4D6-2165-43A0-B4E9-B29B0DDF9297}" presName="sp" presStyleCnt="0"/>
      <dgm:spPr/>
    </dgm:pt>
    <dgm:pt modelId="{16CE14B8-1B4B-4268-A2DD-F5B4464DE92D}" type="pres">
      <dgm:prSet presAssocID="{DD602E62-8F64-44C7-A944-74988B69B0EF}" presName="composite" presStyleCnt="0"/>
      <dgm:spPr/>
    </dgm:pt>
    <dgm:pt modelId="{B54EBFFA-8291-4242-B3BD-EBA10C60E209}" type="pres">
      <dgm:prSet presAssocID="{DD602E62-8F64-44C7-A944-74988B69B0EF}" presName="parentText" presStyleLbl="alignNode1" presStyleIdx="1" presStyleCnt="7">
        <dgm:presLayoutVars>
          <dgm:chMax val="1"/>
          <dgm:bulletEnabled val="1"/>
        </dgm:presLayoutVars>
      </dgm:prSet>
      <dgm:spPr/>
    </dgm:pt>
    <dgm:pt modelId="{D737F4C3-E3AC-4044-BBF7-59DBEFF2E20A}" type="pres">
      <dgm:prSet presAssocID="{DD602E62-8F64-44C7-A944-74988B69B0EF}" presName="descendantText" presStyleLbl="alignAcc1" presStyleIdx="1" presStyleCnt="7">
        <dgm:presLayoutVars>
          <dgm:bulletEnabled val="1"/>
        </dgm:presLayoutVars>
      </dgm:prSet>
      <dgm:spPr/>
    </dgm:pt>
    <dgm:pt modelId="{1E3683ED-1206-4469-94D0-820FE80B9A76}" type="pres">
      <dgm:prSet presAssocID="{DB80C1E7-D792-4FA8-8A2D-B3FA78F102D8}" presName="sp" presStyleCnt="0"/>
      <dgm:spPr/>
    </dgm:pt>
    <dgm:pt modelId="{653BE147-F22D-4593-9DD6-CDB9D24B9D50}" type="pres">
      <dgm:prSet presAssocID="{1EB5E227-16B3-4E92-A7C5-716809F84C5B}" presName="composite" presStyleCnt="0"/>
      <dgm:spPr/>
    </dgm:pt>
    <dgm:pt modelId="{66F50832-9E77-4756-B7F5-6E865F058B65}" type="pres">
      <dgm:prSet presAssocID="{1EB5E227-16B3-4E92-A7C5-716809F84C5B}" presName="parentText" presStyleLbl="alignNode1" presStyleIdx="2" presStyleCnt="7">
        <dgm:presLayoutVars>
          <dgm:chMax val="1"/>
          <dgm:bulletEnabled val="1"/>
        </dgm:presLayoutVars>
      </dgm:prSet>
      <dgm:spPr/>
    </dgm:pt>
    <dgm:pt modelId="{A4AE7FF6-0444-46E9-9F22-848023AB90CD}" type="pres">
      <dgm:prSet presAssocID="{1EB5E227-16B3-4E92-A7C5-716809F84C5B}" presName="descendantText" presStyleLbl="alignAcc1" presStyleIdx="2" presStyleCnt="7">
        <dgm:presLayoutVars>
          <dgm:bulletEnabled val="1"/>
        </dgm:presLayoutVars>
      </dgm:prSet>
      <dgm:spPr/>
    </dgm:pt>
    <dgm:pt modelId="{A2FF1791-97C8-4194-AC19-1B747D2A1558}" type="pres">
      <dgm:prSet presAssocID="{5A7E6913-0FBA-4D98-A35E-466D0E01108C}" presName="sp" presStyleCnt="0"/>
      <dgm:spPr/>
    </dgm:pt>
    <dgm:pt modelId="{171026C9-86B4-4FEF-A508-1FEBD0F1E356}" type="pres">
      <dgm:prSet presAssocID="{43805862-9CEB-480A-A523-59EFBE039D76}" presName="composite" presStyleCnt="0"/>
      <dgm:spPr/>
    </dgm:pt>
    <dgm:pt modelId="{A058975E-2A1F-47A6-ADE2-C73D9BF19B03}" type="pres">
      <dgm:prSet presAssocID="{43805862-9CEB-480A-A523-59EFBE039D76}" presName="parentText" presStyleLbl="alignNode1" presStyleIdx="3" presStyleCnt="7">
        <dgm:presLayoutVars>
          <dgm:chMax val="1"/>
          <dgm:bulletEnabled val="1"/>
        </dgm:presLayoutVars>
      </dgm:prSet>
      <dgm:spPr/>
    </dgm:pt>
    <dgm:pt modelId="{DBB0F695-90B6-4F6D-BC32-12947019F6C7}" type="pres">
      <dgm:prSet presAssocID="{43805862-9CEB-480A-A523-59EFBE039D76}" presName="descendantText" presStyleLbl="alignAcc1" presStyleIdx="3" presStyleCnt="7">
        <dgm:presLayoutVars>
          <dgm:bulletEnabled val="1"/>
        </dgm:presLayoutVars>
      </dgm:prSet>
      <dgm:spPr/>
    </dgm:pt>
    <dgm:pt modelId="{A456CCE4-1ACA-497D-8B2F-EA6E49CFDECC}" type="pres">
      <dgm:prSet presAssocID="{3247A20A-7976-40B3-9922-7F5FCB1574B9}" presName="sp" presStyleCnt="0"/>
      <dgm:spPr/>
    </dgm:pt>
    <dgm:pt modelId="{EB8B16DA-5E00-4BF7-B389-28F0399C3AF3}" type="pres">
      <dgm:prSet presAssocID="{440EAC64-167F-4B77-BA0C-40C905A6F309}" presName="composite" presStyleCnt="0"/>
      <dgm:spPr/>
    </dgm:pt>
    <dgm:pt modelId="{16D27652-7D6C-412F-A7F1-D30776C3860C}" type="pres">
      <dgm:prSet presAssocID="{440EAC64-167F-4B77-BA0C-40C905A6F309}" presName="parentText" presStyleLbl="alignNode1" presStyleIdx="4" presStyleCnt="7">
        <dgm:presLayoutVars>
          <dgm:chMax val="1"/>
          <dgm:bulletEnabled val="1"/>
        </dgm:presLayoutVars>
      </dgm:prSet>
      <dgm:spPr/>
    </dgm:pt>
    <dgm:pt modelId="{5CA42C45-ABBD-40A7-A0E2-529059989230}" type="pres">
      <dgm:prSet presAssocID="{440EAC64-167F-4B77-BA0C-40C905A6F309}" presName="descendantText" presStyleLbl="alignAcc1" presStyleIdx="4" presStyleCnt="7">
        <dgm:presLayoutVars>
          <dgm:bulletEnabled val="1"/>
        </dgm:presLayoutVars>
      </dgm:prSet>
      <dgm:spPr/>
    </dgm:pt>
    <dgm:pt modelId="{A54D9201-5BC0-44AD-AC79-F4352E6549BD}" type="pres">
      <dgm:prSet presAssocID="{AD344432-CD3E-4506-96A0-CFF9B2BCB8B8}" presName="sp" presStyleCnt="0"/>
      <dgm:spPr/>
    </dgm:pt>
    <dgm:pt modelId="{D13A4326-675C-419B-A6D9-7CDE04D0410D}" type="pres">
      <dgm:prSet presAssocID="{5F1DB1B7-86A5-4D76-9C2B-B62E58ACD3E6}" presName="composite" presStyleCnt="0"/>
      <dgm:spPr/>
    </dgm:pt>
    <dgm:pt modelId="{596DA8D4-43E8-4D1F-B977-1C3A2A0605AF}" type="pres">
      <dgm:prSet presAssocID="{5F1DB1B7-86A5-4D76-9C2B-B62E58ACD3E6}" presName="parentText" presStyleLbl="alignNode1" presStyleIdx="5" presStyleCnt="7" custLinFactNeighborX="16366" custLinFactNeighborY="2707">
        <dgm:presLayoutVars>
          <dgm:chMax val="1"/>
          <dgm:bulletEnabled val="1"/>
        </dgm:presLayoutVars>
      </dgm:prSet>
      <dgm:spPr/>
    </dgm:pt>
    <dgm:pt modelId="{652E90B0-A1CB-4DDF-AA88-61958D8AE4EA}" type="pres">
      <dgm:prSet presAssocID="{5F1DB1B7-86A5-4D76-9C2B-B62E58ACD3E6}" presName="descendantText" presStyleLbl="alignAcc1" presStyleIdx="5" presStyleCnt="7">
        <dgm:presLayoutVars>
          <dgm:bulletEnabled val="1"/>
        </dgm:presLayoutVars>
      </dgm:prSet>
      <dgm:spPr/>
    </dgm:pt>
    <dgm:pt modelId="{8715679A-CC91-4E1F-89AB-59F294A302CD}" type="pres">
      <dgm:prSet presAssocID="{9960B6CD-A854-46E3-A574-17AFF77C6AB6}" presName="sp" presStyleCnt="0"/>
      <dgm:spPr/>
    </dgm:pt>
    <dgm:pt modelId="{301A3B5F-A23E-4CCD-8F5D-4747E9B11493}" type="pres">
      <dgm:prSet presAssocID="{D7C4F6EF-A10B-4AD3-A2E8-C3200D011328}" presName="composite" presStyleCnt="0"/>
      <dgm:spPr/>
    </dgm:pt>
    <dgm:pt modelId="{A913095A-10BF-454D-8DB2-FB5CF9EB35CB}" type="pres">
      <dgm:prSet presAssocID="{D7C4F6EF-A10B-4AD3-A2E8-C3200D011328}" presName="parentText" presStyleLbl="alignNode1" presStyleIdx="6" presStyleCnt="7">
        <dgm:presLayoutVars>
          <dgm:chMax val="1"/>
          <dgm:bulletEnabled val="1"/>
        </dgm:presLayoutVars>
      </dgm:prSet>
      <dgm:spPr/>
    </dgm:pt>
    <dgm:pt modelId="{BCB5309A-2758-40AC-8004-7AC85AC3CD7A}" type="pres">
      <dgm:prSet presAssocID="{D7C4F6EF-A10B-4AD3-A2E8-C3200D011328}" presName="descendantText" presStyleLbl="alignAcc1" presStyleIdx="6" presStyleCnt="7">
        <dgm:presLayoutVars>
          <dgm:bulletEnabled val="1"/>
        </dgm:presLayoutVars>
      </dgm:prSet>
      <dgm:spPr/>
    </dgm:pt>
  </dgm:ptLst>
  <dgm:cxnLst>
    <dgm:cxn modelId="{D3F08003-9200-45C5-A947-9C51B5F0CEE3}" srcId="{D7C4F6EF-A10B-4AD3-A2E8-C3200D011328}" destId="{931B98BB-2BB7-4909-AAC6-3E960F754D4C}" srcOrd="0" destOrd="0" parTransId="{1F8900FC-3AFD-45F1-BC6F-F83E4A021F3D}" sibTransId="{DBA60F93-8414-4F58-8165-2D07154B2078}"/>
    <dgm:cxn modelId="{EF981106-6D40-44D0-A905-10CF0EA989AD}" type="presOf" srcId="{569D544A-F623-40FA-B60F-3E4D33BB950A}" destId="{A4AE7FF6-0444-46E9-9F22-848023AB90CD}" srcOrd="0" destOrd="0" presId="urn:microsoft.com/office/officeart/2005/8/layout/chevron2"/>
    <dgm:cxn modelId="{C67B9108-BAB1-40E0-9E13-6F8CC1243D1C}" srcId="{257C9422-FFAB-47BA-8AAE-27161CB4D45B}" destId="{440EAC64-167F-4B77-BA0C-40C905A6F309}" srcOrd="4" destOrd="0" parTransId="{78225323-320E-4329-9E79-765D15DE2921}" sibTransId="{AD344432-CD3E-4506-96A0-CFF9B2BCB8B8}"/>
    <dgm:cxn modelId="{2BA6790D-AE80-4AE3-B51C-416C06CA4068}" srcId="{EE663940-C6E4-4731-B882-194759B4BE6B}" destId="{90CA1B33-D634-4CB9-86E1-51D4C7583D2E}" srcOrd="0" destOrd="0" parTransId="{721D4E75-178D-4303-A489-B43AD9F684E3}" sibTransId="{F3A78AE8-B91B-470D-AA14-8F3645BDFACD}"/>
    <dgm:cxn modelId="{88F29816-6F92-473A-8599-C122F3198E6E}" srcId="{257C9422-FFAB-47BA-8AAE-27161CB4D45B}" destId="{43805862-9CEB-480A-A523-59EFBE039D76}" srcOrd="3" destOrd="0" parTransId="{DD35087A-F92D-4497-9F71-E8C00FFFA3FB}" sibTransId="{3247A20A-7976-40B3-9922-7F5FCB1574B9}"/>
    <dgm:cxn modelId="{9006472A-FC41-4705-95C7-A5F210B9B640}" srcId="{5F1DB1B7-86A5-4D76-9C2B-B62E58ACD3E6}" destId="{B068B206-1646-4B67-B0A8-F38A6BDB41AD}" srcOrd="0" destOrd="0" parTransId="{07E66B44-ACF5-463D-B253-0AA1D7343B31}" sibTransId="{435DE2E2-6C93-40B6-83FB-453D0171AD4D}"/>
    <dgm:cxn modelId="{A1230633-624C-4C51-9646-B8D7F06CF88C}" type="presOf" srcId="{440EAC64-167F-4B77-BA0C-40C905A6F309}" destId="{16D27652-7D6C-412F-A7F1-D30776C3860C}" srcOrd="0" destOrd="0" presId="urn:microsoft.com/office/officeart/2005/8/layout/chevron2"/>
    <dgm:cxn modelId="{EB912C41-52AC-4BFA-9EA1-2F5C57E0A3DA}" type="presOf" srcId="{90CA1B33-D634-4CB9-86E1-51D4C7583D2E}" destId="{84DCDC62-75DA-412F-BB9B-B3084333B205}" srcOrd="0" destOrd="0" presId="urn:microsoft.com/office/officeart/2005/8/layout/chevron2"/>
    <dgm:cxn modelId="{3D3C544C-23FB-449F-A5F7-4D40B238DCA9}" type="presOf" srcId="{1EB5E227-16B3-4E92-A7C5-716809F84C5B}" destId="{66F50832-9E77-4756-B7F5-6E865F058B65}" srcOrd="0" destOrd="0" presId="urn:microsoft.com/office/officeart/2005/8/layout/chevron2"/>
    <dgm:cxn modelId="{343A5B6F-30CF-4280-94D0-719137B444EC}" srcId="{257C9422-FFAB-47BA-8AAE-27161CB4D45B}" destId="{DD602E62-8F64-44C7-A944-74988B69B0EF}" srcOrd="1" destOrd="0" parTransId="{68EA79CD-7BB4-48A4-930A-F109ED59AEA7}" sibTransId="{DB80C1E7-D792-4FA8-8A2D-B3FA78F102D8}"/>
    <dgm:cxn modelId="{9F202D74-1FBD-4862-8BD1-DF072EEBE13F}" srcId="{257C9422-FFAB-47BA-8AAE-27161CB4D45B}" destId="{D7C4F6EF-A10B-4AD3-A2E8-C3200D011328}" srcOrd="6" destOrd="0" parTransId="{5891A196-DD89-4A77-870E-5C4973E96F26}" sibTransId="{7C699ECC-BE3C-4953-80AC-BED3F2777528}"/>
    <dgm:cxn modelId="{327EB476-AE8A-479D-A1CA-2FDF7510F1F6}" srcId="{DD602E62-8F64-44C7-A944-74988B69B0EF}" destId="{CCA840AC-E723-4683-BB8B-05B9A5CA7782}" srcOrd="0" destOrd="0" parTransId="{86C6A7FF-3574-4EC3-96D2-50BC505B6921}" sibTransId="{4DD7EA00-B6F1-4DD3-AC94-9CD1CB6FC978}"/>
    <dgm:cxn modelId="{931C2A7C-066E-4D33-B996-E10C5B652682}" type="presOf" srcId="{DD602E62-8F64-44C7-A944-74988B69B0EF}" destId="{B54EBFFA-8291-4242-B3BD-EBA10C60E209}" srcOrd="0" destOrd="0" presId="urn:microsoft.com/office/officeart/2005/8/layout/chevron2"/>
    <dgm:cxn modelId="{0E98468C-72ED-45D7-8120-2E6582834E4D}" type="presOf" srcId="{B068B206-1646-4B67-B0A8-F38A6BDB41AD}" destId="{652E90B0-A1CB-4DDF-AA88-61958D8AE4EA}" srcOrd="0" destOrd="0" presId="urn:microsoft.com/office/officeart/2005/8/layout/chevron2"/>
    <dgm:cxn modelId="{2F8D7E94-C0C1-40FD-9570-D30D43C381B7}" type="presOf" srcId="{EE663940-C6E4-4731-B882-194759B4BE6B}" destId="{F43DA6AD-4A1D-4B06-9155-08281399E715}" srcOrd="0" destOrd="0" presId="urn:microsoft.com/office/officeart/2005/8/layout/chevron2"/>
    <dgm:cxn modelId="{C799BD9B-0E79-4401-9B67-6035BCECBC82}" type="presOf" srcId="{83935484-0B93-4394-B865-DAD0F96B9DF9}" destId="{DBB0F695-90B6-4F6D-BC32-12947019F6C7}" srcOrd="0" destOrd="0" presId="urn:microsoft.com/office/officeart/2005/8/layout/chevron2"/>
    <dgm:cxn modelId="{04A0E0A6-ABEF-4EC9-8BE4-5650F7436030}" srcId="{257C9422-FFAB-47BA-8AAE-27161CB4D45B}" destId="{1EB5E227-16B3-4E92-A7C5-716809F84C5B}" srcOrd="2" destOrd="0" parTransId="{621170B0-6212-454F-8FFD-4A0D598DDEED}" sibTransId="{5A7E6913-0FBA-4D98-A35E-466D0E01108C}"/>
    <dgm:cxn modelId="{E453E8AD-E94D-4377-B06F-12A840A8674B}" srcId="{43805862-9CEB-480A-A523-59EFBE039D76}" destId="{83935484-0B93-4394-B865-DAD0F96B9DF9}" srcOrd="0" destOrd="0" parTransId="{393CD512-15A5-4600-B58F-FE68AA6947F0}" sibTransId="{F48E4FC4-F62D-4FC9-A061-A3F92CA9C70E}"/>
    <dgm:cxn modelId="{D68DBAB0-763C-4E95-9EF8-CE807FFF5D52}" type="presOf" srcId="{43805862-9CEB-480A-A523-59EFBE039D76}" destId="{A058975E-2A1F-47A6-ADE2-C73D9BF19B03}" srcOrd="0" destOrd="0" presId="urn:microsoft.com/office/officeart/2005/8/layout/chevron2"/>
    <dgm:cxn modelId="{5446B8BD-7840-4202-8B4F-E5B761593FA0}" srcId="{1EB5E227-16B3-4E92-A7C5-716809F84C5B}" destId="{569D544A-F623-40FA-B60F-3E4D33BB950A}" srcOrd="0" destOrd="0" parTransId="{FBF66C9A-D9A0-402D-8DF5-93DAC5294EB8}" sibTransId="{E3B3A61C-3B31-4EB1-A108-2EF48A9820F8}"/>
    <dgm:cxn modelId="{AB3984C6-99CF-490D-9949-B97F63BD22B8}" srcId="{257C9422-FFAB-47BA-8AAE-27161CB4D45B}" destId="{EE663940-C6E4-4731-B882-194759B4BE6B}" srcOrd="0" destOrd="0" parTransId="{547B056E-BA09-471F-AA6C-EB6C4EE75D7B}" sibTransId="{0CD8E4D6-2165-43A0-B4E9-B29B0DDF9297}"/>
    <dgm:cxn modelId="{BADC15C9-D849-4346-92D9-B672B2ED6031}" srcId="{257C9422-FFAB-47BA-8AAE-27161CB4D45B}" destId="{5F1DB1B7-86A5-4D76-9C2B-B62E58ACD3E6}" srcOrd="5" destOrd="0" parTransId="{1F109C06-1879-44DE-9685-2EF622DB95AC}" sibTransId="{9960B6CD-A854-46E3-A574-17AFF77C6AB6}"/>
    <dgm:cxn modelId="{AF27FCD6-1979-4FD8-BBA1-D4C3A688AA42}" type="presOf" srcId="{D7C4F6EF-A10B-4AD3-A2E8-C3200D011328}" destId="{A913095A-10BF-454D-8DB2-FB5CF9EB35CB}" srcOrd="0" destOrd="0" presId="urn:microsoft.com/office/officeart/2005/8/layout/chevron2"/>
    <dgm:cxn modelId="{B0D5D1DA-4C08-4B59-8430-1F6CD3770950}" type="presOf" srcId="{931B98BB-2BB7-4909-AAC6-3E960F754D4C}" destId="{BCB5309A-2758-40AC-8004-7AC85AC3CD7A}" srcOrd="0" destOrd="0" presId="urn:microsoft.com/office/officeart/2005/8/layout/chevron2"/>
    <dgm:cxn modelId="{127107DE-A697-47D5-86AF-6B3B44DD8FAE}" type="presOf" srcId="{5F1DB1B7-86A5-4D76-9C2B-B62E58ACD3E6}" destId="{596DA8D4-43E8-4D1F-B977-1C3A2A0605AF}" srcOrd="0" destOrd="0" presId="urn:microsoft.com/office/officeart/2005/8/layout/chevron2"/>
    <dgm:cxn modelId="{0A2B43E3-A2DB-4DD0-AE46-BAF0191BC0E7}" type="presOf" srcId="{CCA840AC-E723-4683-BB8B-05B9A5CA7782}" destId="{D737F4C3-E3AC-4044-BBF7-59DBEFF2E20A}" srcOrd="0" destOrd="0" presId="urn:microsoft.com/office/officeart/2005/8/layout/chevron2"/>
    <dgm:cxn modelId="{6B7465ED-35B9-41D2-8DC6-219E449B45B6}" srcId="{440EAC64-167F-4B77-BA0C-40C905A6F309}" destId="{54705F92-DAC7-4309-806B-16BD2A1A2008}" srcOrd="0" destOrd="0" parTransId="{C30614FD-9A89-4B17-8FEB-09D554AECC5C}" sibTransId="{39B5E073-3544-48C3-8AF5-22FA758D21E2}"/>
    <dgm:cxn modelId="{0D7F59F0-4611-44FF-B71F-342D3A98FA8B}" type="presOf" srcId="{54705F92-DAC7-4309-806B-16BD2A1A2008}" destId="{5CA42C45-ABBD-40A7-A0E2-529059989230}" srcOrd="0" destOrd="0" presId="urn:microsoft.com/office/officeart/2005/8/layout/chevron2"/>
    <dgm:cxn modelId="{A3EB36F6-50BA-495A-A647-D3A7DB5123F4}" type="presOf" srcId="{257C9422-FFAB-47BA-8AAE-27161CB4D45B}" destId="{93BB3B54-58E4-4DC4-A364-93E00163CE39}" srcOrd="0" destOrd="0" presId="urn:microsoft.com/office/officeart/2005/8/layout/chevron2"/>
    <dgm:cxn modelId="{5A4E3C2A-E774-4B4F-9B24-4B901C66BA48}" type="presParOf" srcId="{93BB3B54-58E4-4DC4-A364-93E00163CE39}" destId="{9C48CF91-87F6-40BD-8132-1CAC0EAEEB73}" srcOrd="0" destOrd="0" presId="urn:microsoft.com/office/officeart/2005/8/layout/chevron2"/>
    <dgm:cxn modelId="{801810A3-F76B-4DC8-A5A9-04CA924A1701}" type="presParOf" srcId="{9C48CF91-87F6-40BD-8132-1CAC0EAEEB73}" destId="{F43DA6AD-4A1D-4B06-9155-08281399E715}" srcOrd="0" destOrd="0" presId="urn:microsoft.com/office/officeart/2005/8/layout/chevron2"/>
    <dgm:cxn modelId="{19D129F8-7124-48C0-9178-D5C447A89B7B}" type="presParOf" srcId="{9C48CF91-87F6-40BD-8132-1CAC0EAEEB73}" destId="{84DCDC62-75DA-412F-BB9B-B3084333B205}" srcOrd="1" destOrd="0" presId="urn:microsoft.com/office/officeart/2005/8/layout/chevron2"/>
    <dgm:cxn modelId="{A25CB75E-70B8-4D9C-8681-7A1E691E554F}" type="presParOf" srcId="{93BB3B54-58E4-4DC4-A364-93E00163CE39}" destId="{27B0B660-DCB1-48EC-9CF2-6777BD111FF4}" srcOrd="1" destOrd="0" presId="urn:microsoft.com/office/officeart/2005/8/layout/chevron2"/>
    <dgm:cxn modelId="{A0C19EB4-6109-405B-A309-3DD85B5E1462}" type="presParOf" srcId="{93BB3B54-58E4-4DC4-A364-93E00163CE39}" destId="{16CE14B8-1B4B-4268-A2DD-F5B4464DE92D}" srcOrd="2" destOrd="0" presId="urn:microsoft.com/office/officeart/2005/8/layout/chevron2"/>
    <dgm:cxn modelId="{036029C6-1645-476B-A383-67A6FC2EBDB8}" type="presParOf" srcId="{16CE14B8-1B4B-4268-A2DD-F5B4464DE92D}" destId="{B54EBFFA-8291-4242-B3BD-EBA10C60E209}" srcOrd="0" destOrd="0" presId="urn:microsoft.com/office/officeart/2005/8/layout/chevron2"/>
    <dgm:cxn modelId="{89DAB142-EB6F-4206-B5CD-43BD0CBB9957}" type="presParOf" srcId="{16CE14B8-1B4B-4268-A2DD-F5B4464DE92D}" destId="{D737F4C3-E3AC-4044-BBF7-59DBEFF2E20A}" srcOrd="1" destOrd="0" presId="urn:microsoft.com/office/officeart/2005/8/layout/chevron2"/>
    <dgm:cxn modelId="{5C6E10C2-4A82-4A5C-9037-6FE18D053974}" type="presParOf" srcId="{93BB3B54-58E4-4DC4-A364-93E00163CE39}" destId="{1E3683ED-1206-4469-94D0-820FE80B9A76}" srcOrd="3" destOrd="0" presId="urn:microsoft.com/office/officeart/2005/8/layout/chevron2"/>
    <dgm:cxn modelId="{C8F6A150-BC06-4A65-BFF7-146E850AE70D}" type="presParOf" srcId="{93BB3B54-58E4-4DC4-A364-93E00163CE39}" destId="{653BE147-F22D-4593-9DD6-CDB9D24B9D50}" srcOrd="4" destOrd="0" presId="urn:microsoft.com/office/officeart/2005/8/layout/chevron2"/>
    <dgm:cxn modelId="{444CD96D-729B-4D2C-BE83-2EBE4AC55A1F}" type="presParOf" srcId="{653BE147-F22D-4593-9DD6-CDB9D24B9D50}" destId="{66F50832-9E77-4756-B7F5-6E865F058B65}" srcOrd="0" destOrd="0" presId="urn:microsoft.com/office/officeart/2005/8/layout/chevron2"/>
    <dgm:cxn modelId="{6A12C9F6-0773-4129-9B31-00DCD2B759B1}" type="presParOf" srcId="{653BE147-F22D-4593-9DD6-CDB9D24B9D50}" destId="{A4AE7FF6-0444-46E9-9F22-848023AB90CD}" srcOrd="1" destOrd="0" presId="urn:microsoft.com/office/officeart/2005/8/layout/chevron2"/>
    <dgm:cxn modelId="{AF0EE6B4-D00A-48A6-851D-8A9B336E0FB8}" type="presParOf" srcId="{93BB3B54-58E4-4DC4-A364-93E00163CE39}" destId="{A2FF1791-97C8-4194-AC19-1B747D2A1558}" srcOrd="5" destOrd="0" presId="urn:microsoft.com/office/officeart/2005/8/layout/chevron2"/>
    <dgm:cxn modelId="{CA972505-F781-40B7-96FF-2D1C84039862}" type="presParOf" srcId="{93BB3B54-58E4-4DC4-A364-93E00163CE39}" destId="{171026C9-86B4-4FEF-A508-1FEBD0F1E356}" srcOrd="6" destOrd="0" presId="urn:microsoft.com/office/officeart/2005/8/layout/chevron2"/>
    <dgm:cxn modelId="{C1E2FEC9-89D4-44CA-BEFC-4403AD7EAF3A}" type="presParOf" srcId="{171026C9-86B4-4FEF-A508-1FEBD0F1E356}" destId="{A058975E-2A1F-47A6-ADE2-C73D9BF19B03}" srcOrd="0" destOrd="0" presId="urn:microsoft.com/office/officeart/2005/8/layout/chevron2"/>
    <dgm:cxn modelId="{065FF38F-BD79-4162-9FB3-00073B7C8070}" type="presParOf" srcId="{171026C9-86B4-4FEF-A508-1FEBD0F1E356}" destId="{DBB0F695-90B6-4F6D-BC32-12947019F6C7}" srcOrd="1" destOrd="0" presId="urn:microsoft.com/office/officeart/2005/8/layout/chevron2"/>
    <dgm:cxn modelId="{A91A627E-5221-4F17-A8E4-C5368C8AAF1E}" type="presParOf" srcId="{93BB3B54-58E4-4DC4-A364-93E00163CE39}" destId="{A456CCE4-1ACA-497D-8B2F-EA6E49CFDECC}" srcOrd="7" destOrd="0" presId="urn:microsoft.com/office/officeart/2005/8/layout/chevron2"/>
    <dgm:cxn modelId="{1914F57F-02BB-44F3-B4C0-73E59C17ADF9}" type="presParOf" srcId="{93BB3B54-58E4-4DC4-A364-93E00163CE39}" destId="{EB8B16DA-5E00-4BF7-B389-28F0399C3AF3}" srcOrd="8" destOrd="0" presId="urn:microsoft.com/office/officeart/2005/8/layout/chevron2"/>
    <dgm:cxn modelId="{50CC1FD1-5B76-4A86-AD4B-A4D6B67BD482}" type="presParOf" srcId="{EB8B16DA-5E00-4BF7-B389-28F0399C3AF3}" destId="{16D27652-7D6C-412F-A7F1-D30776C3860C}" srcOrd="0" destOrd="0" presId="urn:microsoft.com/office/officeart/2005/8/layout/chevron2"/>
    <dgm:cxn modelId="{3C006E73-3A22-44B4-A1AC-2463C7F99FEC}" type="presParOf" srcId="{EB8B16DA-5E00-4BF7-B389-28F0399C3AF3}" destId="{5CA42C45-ABBD-40A7-A0E2-529059989230}" srcOrd="1" destOrd="0" presId="urn:microsoft.com/office/officeart/2005/8/layout/chevron2"/>
    <dgm:cxn modelId="{6E797163-AF3E-4D80-A989-89C45FD0D97F}" type="presParOf" srcId="{93BB3B54-58E4-4DC4-A364-93E00163CE39}" destId="{A54D9201-5BC0-44AD-AC79-F4352E6549BD}" srcOrd="9" destOrd="0" presId="urn:microsoft.com/office/officeart/2005/8/layout/chevron2"/>
    <dgm:cxn modelId="{5157DBF0-AD03-4342-A537-59B88D2671B0}" type="presParOf" srcId="{93BB3B54-58E4-4DC4-A364-93E00163CE39}" destId="{D13A4326-675C-419B-A6D9-7CDE04D0410D}" srcOrd="10" destOrd="0" presId="urn:microsoft.com/office/officeart/2005/8/layout/chevron2"/>
    <dgm:cxn modelId="{A2AA063E-55F5-41BD-9247-BC6FF3B15AFC}" type="presParOf" srcId="{D13A4326-675C-419B-A6D9-7CDE04D0410D}" destId="{596DA8D4-43E8-4D1F-B977-1C3A2A0605AF}" srcOrd="0" destOrd="0" presId="urn:microsoft.com/office/officeart/2005/8/layout/chevron2"/>
    <dgm:cxn modelId="{17415C9D-42F5-4CB9-B815-9D4987BC138A}" type="presParOf" srcId="{D13A4326-675C-419B-A6D9-7CDE04D0410D}" destId="{652E90B0-A1CB-4DDF-AA88-61958D8AE4EA}" srcOrd="1" destOrd="0" presId="urn:microsoft.com/office/officeart/2005/8/layout/chevron2"/>
    <dgm:cxn modelId="{4213D614-26B0-4D3A-858B-DDBE62E0D990}" type="presParOf" srcId="{93BB3B54-58E4-4DC4-A364-93E00163CE39}" destId="{8715679A-CC91-4E1F-89AB-59F294A302CD}" srcOrd="11" destOrd="0" presId="urn:microsoft.com/office/officeart/2005/8/layout/chevron2"/>
    <dgm:cxn modelId="{36916A67-0515-4C52-8B52-564395E438BC}" type="presParOf" srcId="{93BB3B54-58E4-4DC4-A364-93E00163CE39}" destId="{301A3B5F-A23E-4CCD-8F5D-4747E9B11493}" srcOrd="12" destOrd="0" presId="urn:microsoft.com/office/officeart/2005/8/layout/chevron2"/>
    <dgm:cxn modelId="{8BC304C6-A8DF-42D4-B5A9-D57FE1CD005C}" type="presParOf" srcId="{301A3B5F-A23E-4CCD-8F5D-4747E9B11493}" destId="{A913095A-10BF-454D-8DB2-FB5CF9EB35CB}" srcOrd="0" destOrd="0" presId="urn:microsoft.com/office/officeart/2005/8/layout/chevron2"/>
    <dgm:cxn modelId="{8146CE9B-5801-4D03-A23D-3C7A1CF31DBF}" type="presParOf" srcId="{301A3B5F-A23E-4CCD-8F5D-4747E9B11493}" destId="{BCB5309A-2758-40AC-8004-7AC85AC3CD7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DA6AD-4A1D-4B06-9155-08281399E715}">
      <dsp:nvSpPr>
        <dsp:cNvPr id="0" name=""/>
        <dsp:cNvSpPr/>
      </dsp:nvSpPr>
      <dsp:spPr>
        <a:xfrm rot="5400000">
          <a:off x="7582555" y="103219"/>
          <a:ext cx="671581" cy="470107"/>
        </a:xfrm>
        <a:prstGeom prst="chevron">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a-IR" sz="2000" b="1" kern="1200" dirty="0">
              <a:solidFill>
                <a:schemeClr val="tx1"/>
              </a:solidFill>
              <a:cs typeface="B Mitra" panose="00000400000000000000" pitchFamily="2" charset="-78"/>
            </a:rPr>
            <a:t>1</a:t>
          </a:r>
          <a:endParaRPr lang="en-US" sz="2000" b="1" kern="1200" dirty="0">
            <a:solidFill>
              <a:schemeClr val="tx1"/>
            </a:solidFill>
            <a:cs typeface="B Mitra" panose="00000400000000000000" pitchFamily="2" charset="-78"/>
          </a:endParaRPr>
        </a:p>
      </dsp:txBody>
      <dsp:txXfrm rot="-5400000">
        <a:off x="7683293" y="237536"/>
        <a:ext cx="470107" cy="201474"/>
      </dsp:txXfrm>
    </dsp:sp>
    <dsp:sp modelId="{84DCDC62-75DA-412F-BB9B-B3084333B205}">
      <dsp:nvSpPr>
        <dsp:cNvPr id="0" name=""/>
        <dsp:cNvSpPr/>
      </dsp:nvSpPr>
      <dsp:spPr>
        <a:xfrm rot="16200000">
          <a:off x="3623267" y="-3620785"/>
          <a:ext cx="436757" cy="7683292"/>
        </a:xfrm>
        <a:prstGeom prst="round2SameRect">
          <a:avLst/>
        </a:prstGeom>
        <a:solidFill>
          <a:schemeClr val="accent6">
            <a:lumMod val="40000"/>
            <a:lumOff val="6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fa-IR" sz="2000" b="1" u="none" kern="1200" dirty="0">
              <a:latin typeface="Calibri"/>
              <a:ea typeface="+mn-ea"/>
              <a:cs typeface="B Mitra" panose="00000400000000000000" pitchFamily="2" charset="-78"/>
            </a:rPr>
            <a:t>تاریخچه اسناد تسویه خزانه </a:t>
          </a:r>
          <a:endParaRPr lang="en-US" sz="2000" kern="1200" dirty="0">
            <a:cs typeface="B Mitra" panose="00000400000000000000" pitchFamily="2" charset="-78"/>
          </a:endParaRPr>
        </a:p>
      </dsp:txBody>
      <dsp:txXfrm rot="5400000">
        <a:off x="21321" y="23803"/>
        <a:ext cx="7661971" cy="394115"/>
      </dsp:txXfrm>
    </dsp:sp>
    <dsp:sp modelId="{B54EBFFA-8291-4242-B3BD-EBA10C60E209}">
      <dsp:nvSpPr>
        <dsp:cNvPr id="0" name=""/>
        <dsp:cNvSpPr/>
      </dsp:nvSpPr>
      <dsp:spPr>
        <a:xfrm rot="5400000">
          <a:off x="7582555" y="688962"/>
          <a:ext cx="671581" cy="470107"/>
        </a:xfrm>
        <a:prstGeom prst="chevron">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a-IR" sz="2000" b="1" kern="1200" dirty="0">
              <a:solidFill>
                <a:schemeClr val="tx1"/>
              </a:solidFill>
              <a:cs typeface="B Mitra" panose="00000400000000000000" pitchFamily="2" charset="-78"/>
            </a:rPr>
            <a:t>2</a:t>
          </a:r>
          <a:endParaRPr lang="en-US" sz="2000" b="1" kern="1200" dirty="0">
            <a:solidFill>
              <a:schemeClr val="tx1"/>
            </a:solidFill>
            <a:cs typeface="B Mitra" panose="00000400000000000000" pitchFamily="2" charset="-78"/>
          </a:endParaRPr>
        </a:p>
      </dsp:txBody>
      <dsp:txXfrm rot="-5400000">
        <a:off x="7683293" y="823279"/>
        <a:ext cx="470107" cy="201474"/>
      </dsp:txXfrm>
    </dsp:sp>
    <dsp:sp modelId="{D737F4C3-E3AC-4044-BBF7-59DBEFF2E20A}">
      <dsp:nvSpPr>
        <dsp:cNvPr id="0" name=""/>
        <dsp:cNvSpPr/>
      </dsp:nvSpPr>
      <dsp:spPr>
        <a:xfrm rot="16200000">
          <a:off x="3623382" y="-3035157"/>
          <a:ext cx="436528" cy="7683292"/>
        </a:xfrm>
        <a:prstGeom prst="round2SameRect">
          <a:avLst/>
        </a:prstGeom>
        <a:solidFill>
          <a:srgbClr val="0070C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145" tIns="17145" rIns="192024" bIns="17145" numCol="1" spcCol="1270" anchor="ctr" anchorCtr="0">
          <a:noAutofit/>
        </a:bodyPr>
        <a:lstStyle/>
        <a:p>
          <a:pPr marL="228600" lvl="1" indent="-228600" algn="r" defTabSz="1200150" rtl="1">
            <a:lnSpc>
              <a:spcPct val="90000"/>
            </a:lnSpc>
            <a:spcBef>
              <a:spcPct val="0"/>
            </a:spcBef>
            <a:spcAft>
              <a:spcPct val="15000"/>
            </a:spcAft>
            <a:buChar char="•"/>
          </a:pPr>
          <a:r>
            <a:rPr lang="fa-IR" sz="2700" b="1" kern="1200" dirty="0">
              <a:cs typeface="B Mitra" panose="00000400000000000000" pitchFamily="2" charset="-78"/>
            </a:rPr>
            <a:t>بند (ط) تبصره (5) قانون بودجه سال 1402 کل کشور</a:t>
          </a:r>
          <a:endParaRPr lang="en-US" sz="2700" u="none" kern="1200" dirty="0">
            <a:cs typeface="B Mitra" panose="00000400000000000000" pitchFamily="2" charset="-78"/>
          </a:endParaRPr>
        </a:p>
      </dsp:txBody>
      <dsp:txXfrm rot="5400000">
        <a:off x="21310" y="609535"/>
        <a:ext cx="7661982" cy="393908"/>
      </dsp:txXfrm>
    </dsp:sp>
    <dsp:sp modelId="{66F50832-9E77-4756-B7F5-6E865F058B65}">
      <dsp:nvSpPr>
        <dsp:cNvPr id="0" name=""/>
        <dsp:cNvSpPr/>
      </dsp:nvSpPr>
      <dsp:spPr>
        <a:xfrm rot="5400000">
          <a:off x="7582555" y="1274704"/>
          <a:ext cx="671581" cy="470107"/>
        </a:xfrm>
        <a:prstGeom prst="chevron">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a-IR" sz="2000" b="1" kern="1200" dirty="0">
              <a:solidFill>
                <a:schemeClr val="tx1"/>
              </a:solidFill>
              <a:cs typeface="B Mitra" panose="00000400000000000000" pitchFamily="2" charset="-78"/>
            </a:rPr>
            <a:t>3</a:t>
          </a:r>
          <a:endParaRPr lang="en-US" sz="2000" b="1" kern="1200" dirty="0">
            <a:solidFill>
              <a:schemeClr val="tx1"/>
            </a:solidFill>
            <a:cs typeface="B Mitra" panose="00000400000000000000" pitchFamily="2" charset="-78"/>
          </a:endParaRPr>
        </a:p>
      </dsp:txBody>
      <dsp:txXfrm rot="-5400000">
        <a:off x="7683293" y="1409021"/>
        <a:ext cx="470107" cy="201474"/>
      </dsp:txXfrm>
    </dsp:sp>
    <dsp:sp modelId="{A4AE7FF6-0444-46E9-9F22-848023AB90CD}">
      <dsp:nvSpPr>
        <dsp:cNvPr id="0" name=""/>
        <dsp:cNvSpPr/>
      </dsp:nvSpPr>
      <dsp:spPr>
        <a:xfrm rot="16200000">
          <a:off x="3623382" y="-2449415"/>
          <a:ext cx="436528" cy="7683292"/>
        </a:xfrm>
        <a:prstGeom prst="round2SameRect">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145" tIns="17145" rIns="192024" bIns="17145" numCol="1" spcCol="1270" anchor="ctr" anchorCtr="0">
          <a:noAutofit/>
        </a:bodyPr>
        <a:lstStyle/>
        <a:p>
          <a:pPr marL="228600" lvl="1" indent="-228600" algn="r" defTabSz="1200150" rtl="1">
            <a:lnSpc>
              <a:spcPct val="90000"/>
            </a:lnSpc>
            <a:spcBef>
              <a:spcPct val="0"/>
            </a:spcBef>
            <a:spcAft>
              <a:spcPct val="15000"/>
            </a:spcAft>
            <a:buChar char="•"/>
          </a:pPr>
          <a:r>
            <a:rPr lang="fa-IR" sz="2700" b="1" kern="1200" dirty="0">
              <a:cs typeface="B Mitra" panose="00000400000000000000" pitchFamily="2" charset="-78"/>
            </a:rPr>
            <a:t>بند (هـ) تبصره (11) قانون بودجه سال 1402 کل کشور</a:t>
          </a:r>
          <a:endParaRPr lang="en-US" sz="2700" b="1" kern="1200" dirty="0">
            <a:cs typeface="B Mitra" panose="00000400000000000000" pitchFamily="2" charset="-78"/>
          </a:endParaRPr>
        </a:p>
      </dsp:txBody>
      <dsp:txXfrm rot="5400000">
        <a:off x="21310" y="1195277"/>
        <a:ext cx="7661982" cy="393908"/>
      </dsp:txXfrm>
    </dsp:sp>
    <dsp:sp modelId="{A058975E-2A1F-47A6-ADE2-C73D9BF19B03}">
      <dsp:nvSpPr>
        <dsp:cNvPr id="0" name=""/>
        <dsp:cNvSpPr/>
      </dsp:nvSpPr>
      <dsp:spPr>
        <a:xfrm rot="5400000">
          <a:off x="7582555" y="1860446"/>
          <a:ext cx="671581" cy="470107"/>
        </a:xfrm>
        <a:prstGeom prst="chevron">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a-IR" sz="2000" b="1" kern="1200" dirty="0">
              <a:solidFill>
                <a:schemeClr val="tx1"/>
              </a:solidFill>
              <a:cs typeface="B Mitra" panose="00000400000000000000" pitchFamily="2" charset="-78"/>
            </a:rPr>
            <a:t>4</a:t>
          </a:r>
          <a:endParaRPr lang="en-US" sz="2000" b="1" kern="1200" dirty="0">
            <a:solidFill>
              <a:schemeClr val="tx1"/>
            </a:solidFill>
            <a:cs typeface="B Mitra" panose="00000400000000000000" pitchFamily="2" charset="-78"/>
          </a:endParaRPr>
        </a:p>
      </dsp:txBody>
      <dsp:txXfrm rot="-5400000">
        <a:off x="7683293" y="1994763"/>
        <a:ext cx="470107" cy="201474"/>
      </dsp:txXfrm>
    </dsp:sp>
    <dsp:sp modelId="{DBB0F695-90B6-4F6D-BC32-12947019F6C7}">
      <dsp:nvSpPr>
        <dsp:cNvPr id="0" name=""/>
        <dsp:cNvSpPr/>
      </dsp:nvSpPr>
      <dsp:spPr>
        <a:xfrm rot="16200000">
          <a:off x="3623382" y="-1863673"/>
          <a:ext cx="436528" cy="7683292"/>
        </a:xfrm>
        <a:prstGeom prst="round2SameRect">
          <a:avLst/>
        </a:prstGeom>
        <a:solidFill>
          <a:srgbClr val="00B05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145" tIns="17145" rIns="192024" bIns="17145" numCol="1" spcCol="1270" anchor="ctr" anchorCtr="0">
          <a:noAutofit/>
        </a:bodyPr>
        <a:lstStyle/>
        <a:p>
          <a:pPr marL="228600" lvl="1" indent="-228600" algn="r" defTabSz="1200150" rtl="1">
            <a:lnSpc>
              <a:spcPct val="90000"/>
            </a:lnSpc>
            <a:spcBef>
              <a:spcPct val="0"/>
            </a:spcBef>
            <a:spcAft>
              <a:spcPct val="15000"/>
            </a:spcAft>
            <a:buChar char="•"/>
          </a:pPr>
          <a:r>
            <a:rPr lang="fa-IR" sz="2700" b="1" kern="1200" dirty="0">
              <a:cs typeface="B Mitra" panose="00000400000000000000" pitchFamily="2" charset="-78"/>
            </a:rPr>
            <a:t>بند (ف) تبصره (5) قانون بودجه سال 1402 کل کشور</a:t>
          </a:r>
          <a:endParaRPr lang="en-US" sz="2700" b="1" kern="1200" dirty="0">
            <a:cs typeface="B Mitra" panose="00000400000000000000" pitchFamily="2" charset="-78"/>
          </a:endParaRPr>
        </a:p>
      </dsp:txBody>
      <dsp:txXfrm rot="5400000">
        <a:off x="21310" y="1781019"/>
        <a:ext cx="7661982" cy="393908"/>
      </dsp:txXfrm>
    </dsp:sp>
    <dsp:sp modelId="{16D27652-7D6C-412F-A7F1-D30776C3860C}">
      <dsp:nvSpPr>
        <dsp:cNvPr id="0" name=""/>
        <dsp:cNvSpPr/>
      </dsp:nvSpPr>
      <dsp:spPr>
        <a:xfrm rot="5400000">
          <a:off x="7582555" y="2446188"/>
          <a:ext cx="671581" cy="470107"/>
        </a:xfrm>
        <a:prstGeom prst="chevron">
          <a:avLst/>
        </a:prstGeom>
        <a:solidFill>
          <a:srgbClr val="FFFF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a-IR" sz="2000" b="1" kern="1200" dirty="0">
              <a:solidFill>
                <a:schemeClr val="tx1"/>
              </a:solidFill>
              <a:cs typeface="B Mitra" panose="00000400000000000000" pitchFamily="2" charset="-78"/>
            </a:rPr>
            <a:t>5</a:t>
          </a:r>
          <a:endParaRPr lang="en-US" sz="2000" b="1" kern="1200" dirty="0">
            <a:solidFill>
              <a:schemeClr val="tx1"/>
            </a:solidFill>
            <a:cs typeface="B Mitra" panose="00000400000000000000" pitchFamily="2" charset="-78"/>
          </a:endParaRPr>
        </a:p>
      </dsp:txBody>
      <dsp:txXfrm rot="-5400000">
        <a:off x="7683293" y="2580505"/>
        <a:ext cx="470107" cy="201474"/>
      </dsp:txXfrm>
    </dsp:sp>
    <dsp:sp modelId="{5CA42C45-ABBD-40A7-A0E2-529059989230}">
      <dsp:nvSpPr>
        <dsp:cNvPr id="0" name=""/>
        <dsp:cNvSpPr/>
      </dsp:nvSpPr>
      <dsp:spPr>
        <a:xfrm rot="16200000">
          <a:off x="3623382" y="-1277931"/>
          <a:ext cx="436528" cy="7683292"/>
        </a:xfrm>
        <a:prstGeom prst="round2SameRect">
          <a:avLst/>
        </a:prstGeom>
        <a:solidFill>
          <a:srgbClr val="FFFF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145" tIns="17145" rIns="192024" bIns="17145" numCol="1" spcCol="1270" anchor="ctr" anchorCtr="0">
          <a:noAutofit/>
        </a:bodyPr>
        <a:lstStyle/>
        <a:p>
          <a:pPr marL="228600" lvl="1" indent="-228600" algn="r" defTabSz="1200150" rtl="1">
            <a:lnSpc>
              <a:spcPct val="90000"/>
            </a:lnSpc>
            <a:spcBef>
              <a:spcPct val="0"/>
            </a:spcBef>
            <a:spcAft>
              <a:spcPct val="15000"/>
            </a:spcAft>
            <a:buChar char="•"/>
          </a:pPr>
          <a:r>
            <a:rPr lang="fa-IR" sz="2700" b="1" u="none" kern="1200" dirty="0">
              <a:solidFill>
                <a:schemeClr val="tx1"/>
              </a:solidFill>
              <a:cs typeface="B Mitra" panose="00000400000000000000" pitchFamily="2" charset="-78"/>
            </a:rPr>
            <a:t>بند (ث) تبصره (6) قانون بودجه سال 1402 کل کشور</a:t>
          </a:r>
          <a:endParaRPr lang="en-US" sz="2700" b="1" kern="1200" dirty="0">
            <a:cs typeface="B Mitra" panose="00000400000000000000" pitchFamily="2" charset="-78"/>
          </a:endParaRPr>
        </a:p>
      </dsp:txBody>
      <dsp:txXfrm rot="5400000">
        <a:off x="21310" y="2366761"/>
        <a:ext cx="7661982" cy="393908"/>
      </dsp:txXfrm>
    </dsp:sp>
    <dsp:sp modelId="{596DA8D4-43E8-4D1F-B977-1C3A2A0605AF}">
      <dsp:nvSpPr>
        <dsp:cNvPr id="0" name=""/>
        <dsp:cNvSpPr/>
      </dsp:nvSpPr>
      <dsp:spPr>
        <a:xfrm rot="5400000">
          <a:off x="7582555" y="3050110"/>
          <a:ext cx="671581" cy="470107"/>
        </a:xfrm>
        <a:prstGeom prst="chevron">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a-IR" sz="2000" b="1" kern="1200" dirty="0">
              <a:solidFill>
                <a:schemeClr val="tx1"/>
              </a:solidFill>
              <a:cs typeface="B Mitra" panose="00000400000000000000" pitchFamily="2" charset="-78"/>
            </a:rPr>
            <a:t>6</a:t>
          </a:r>
          <a:endParaRPr lang="en-US" sz="2000" b="1" kern="1200" dirty="0">
            <a:solidFill>
              <a:schemeClr val="tx1"/>
            </a:solidFill>
            <a:cs typeface="B Mitra" panose="00000400000000000000" pitchFamily="2" charset="-78"/>
          </a:endParaRPr>
        </a:p>
      </dsp:txBody>
      <dsp:txXfrm rot="-5400000">
        <a:off x="7683293" y="3184427"/>
        <a:ext cx="470107" cy="201474"/>
      </dsp:txXfrm>
    </dsp:sp>
    <dsp:sp modelId="{652E90B0-A1CB-4DDF-AA88-61958D8AE4EA}">
      <dsp:nvSpPr>
        <dsp:cNvPr id="0" name=""/>
        <dsp:cNvSpPr/>
      </dsp:nvSpPr>
      <dsp:spPr>
        <a:xfrm rot="16200000">
          <a:off x="3623382" y="-692188"/>
          <a:ext cx="436528" cy="7683292"/>
        </a:xfrm>
        <a:prstGeom prst="round2SameRect">
          <a:avLst/>
        </a:prstGeom>
        <a:solidFill>
          <a:srgbClr val="FFC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145" tIns="17145" rIns="192024" bIns="17145" numCol="1" spcCol="1270" anchor="ctr" anchorCtr="0">
          <a:noAutofit/>
        </a:bodyPr>
        <a:lstStyle/>
        <a:p>
          <a:pPr marL="228600" lvl="1" indent="-228600" algn="r" defTabSz="1200150" rtl="1">
            <a:lnSpc>
              <a:spcPct val="90000"/>
            </a:lnSpc>
            <a:spcBef>
              <a:spcPct val="0"/>
            </a:spcBef>
            <a:spcAft>
              <a:spcPct val="15000"/>
            </a:spcAft>
            <a:buChar char="•"/>
          </a:pPr>
          <a:r>
            <a:rPr lang="fa-IR" sz="2700" b="1" kern="1200" dirty="0">
              <a:cs typeface="B Mitra" panose="00000400000000000000" pitchFamily="2" charset="-78"/>
            </a:rPr>
            <a:t>اقدامات انجام شده</a:t>
          </a:r>
          <a:endParaRPr lang="en-US" sz="2700" b="1" kern="1200" dirty="0">
            <a:cs typeface="B Mitra" panose="00000400000000000000" pitchFamily="2" charset="-78"/>
          </a:endParaRPr>
        </a:p>
      </dsp:txBody>
      <dsp:txXfrm rot="5400000">
        <a:off x="21310" y="2952504"/>
        <a:ext cx="7661982" cy="393908"/>
      </dsp:txXfrm>
    </dsp:sp>
    <dsp:sp modelId="{A913095A-10BF-454D-8DB2-FB5CF9EB35CB}">
      <dsp:nvSpPr>
        <dsp:cNvPr id="0" name=""/>
        <dsp:cNvSpPr/>
      </dsp:nvSpPr>
      <dsp:spPr>
        <a:xfrm rot="5400000">
          <a:off x="7582555" y="3617673"/>
          <a:ext cx="671581" cy="470107"/>
        </a:xfrm>
        <a:prstGeom prst="chevron">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a-IR" sz="2000" b="1" kern="1200" dirty="0">
              <a:solidFill>
                <a:schemeClr val="tx1"/>
              </a:solidFill>
              <a:cs typeface="B Mitra" panose="00000400000000000000" pitchFamily="2" charset="-78"/>
            </a:rPr>
            <a:t>7</a:t>
          </a:r>
          <a:endParaRPr lang="en-US" sz="2000" b="1" kern="1200" dirty="0">
            <a:solidFill>
              <a:schemeClr val="tx1"/>
            </a:solidFill>
            <a:cs typeface="B Mitra" panose="00000400000000000000" pitchFamily="2" charset="-78"/>
          </a:endParaRPr>
        </a:p>
      </dsp:txBody>
      <dsp:txXfrm rot="-5400000">
        <a:off x="7683293" y="3751990"/>
        <a:ext cx="470107" cy="201474"/>
      </dsp:txXfrm>
    </dsp:sp>
    <dsp:sp modelId="{BCB5309A-2758-40AC-8004-7AC85AC3CD7A}">
      <dsp:nvSpPr>
        <dsp:cNvPr id="0" name=""/>
        <dsp:cNvSpPr/>
      </dsp:nvSpPr>
      <dsp:spPr>
        <a:xfrm rot="16200000">
          <a:off x="3623382" y="-106446"/>
          <a:ext cx="436528" cy="7683292"/>
        </a:xfrm>
        <a:prstGeom prst="round2SameRect">
          <a:avLst/>
        </a:prstGeom>
        <a:solidFill>
          <a:srgbClr val="FF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145" tIns="17145" rIns="192024" bIns="17145" numCol="1" spcCol="1270" anchor="ctr" anchorCtr="0">
          <a:noAutofit/>
        </a:bodyPr>
        <a:lstStyle/>
        <a:p>
          <a:pPr marL="228600" lvl="1" indent="-228600" algn="r" defTabSz="1200150" rtl="1">
            <a:lnSpc>
              <a:spcPct val="90000"/>
            </a:lnSpc>
            <a:spcBef>
              <a:spcPct val="0"/>
            </a:spcBef>
            <a:spcAft>
              <a:spcPct val="15000"/>
            </a:spcAft>
            <a:buChar char="•"/>
          </a:pPr>
          <a:r>
            <a:rPr lang="fa-IR" sz="2700" b="1" kern="1200" dirty="0">
              <a:cs typeface="B Mitra" panose="00000400000000000000" pitchFamily="2" charset="-78"/>
            </a:rPr>
            <a:t>فرآیند صدور اسناد تسویه خزانه</a:t>
          </a:r>
          <a:endParaRPr lang="en-US" sz="2700" b="1" kern="1200" dirty="0">
            <a:cs typeface="B Mitra" panose="00000400000000000000" pitchFamily="2" charset="-78"/>
          </a:endParaRPr>
        </a:p>
      </dsp:txBody>
      <dsp:txXfrm rot="5400000">
        <a:off x="21310" y="3538246"/>
        <a:ext cx="7661982" cy="39390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46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1750" y="0"/>
            <a:ext cx="2938463" cy="496888"/>
          </a:xfrm>
          <a:prstGeom prst="rect">
            <a:avLst/>
          </a:prstGeom>
        </p:spPr>
        <p:txBody>
          <a:bodyPr vert="horz" lIns="91440" tIns="45720" rIns="91440" bIns="45720" rtlCol="0"/>
          <a:lstStyle>
            <a:lvl1pPr algn="r">
              <a:defRPr sz="1200"/>
            </a:lvl1pPr>
          </a:lstStyle>
          <a:p>
            <a:fld id="{58333FB3-4289-4178-9700-98DF8DB86CA4}" type="datetimeFigureOut">
              <a:rPr lang="en-US" smtClean="0"/>
              <a:t>7/24/2023</a:t>
            </a:fld>
            <a:endParaRPr lang="en-US"/>
          </a:p>
        </p:txBody>
      </p:sp>
      <p:sp>
        <p:nvSpPr>
          <p:cNvPr id="4" name="Slide Image Placeholder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7863" y="4714875"/>
            <a:ext cx="54260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163"/>
            <a:ext cx="2938463"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1750" y="9428163"/>
            <a:ext cx="2938463" cy="496887"/>
          </a:xfrm>
          <a:prstGeom prst="rect">
            <a:avLst/>
          </a:prstGeom>
        </p:spPr>
        <p:txBody>
          <a:bodyPr vert="horz" lIns="91440" tIns="45720" rIns="91440" bIns="45720" rtlCol="0" anchor="b"/>
          <a:lstStyle>
            <a:lvl1pPr algn="r">
              <a:defRPr sz="1200"/>
            </a:lvl1pPr>
          </a:lstStyle>
          <a:p>
            <a:fld id="{D633760B-8A1A-446C-B81E-C07E82701CA0}" type="slidenum">
              <a:rPr lang="en-US" smtClean="0"/>
              <a:t>‹#›</a:t>
            </a:fld>
            <a:endParaRPr lang="en-US"/>
          </a:p>
        </p:txBody>
      </p:sp>
    </p:spTree>
    <p:extLst>
      <p:ext uri="{BB962C8B-B14F-4D97-AF65-F5344CB8AC3E}">
        <p14:creationId xmlns:p14="http://schemas.microsoft.com/office/powerpoint/2010/main" val="409188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n-US"/>
              <a:t>Click to edit Master title style</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solidFill>
                  <a:prstClr val="black">
                    <a:lumMod val="50000"/>
                    <a:lumOff val="50000"/>
                  </a:prstClr>
                </a:solidFill>
              </a:rPr>
              <a:pPr/>
              <a:t>7/24/2023</a:t>
            </a:fld>
            <a:endParaRPr lang="en-US">
              <a:solidFill>
                <a:prstClr val="black">
                  <a:lumMod val="50000"/>
                  <a:lumOff val="50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lumMod val="50000"/>
                  <a:lumOff val="50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7783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p>
        </p:txBody>
      </p:sp>
      <p:sp>
        <p:nvSpPr>
          <p:cNvPr id="3" name="2 Marcador de texto vertical"/>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solidFill>
                  <a:prstClr val="black">
                    <a:lumMod val="50000"/>
                    <a:lumOff val="50000"/>
                  </a:prstClr>
                </a:solidFill>
              </a:rPr>
              <a:pPr/>
              <a:t>7/24/2023</a:t>
            </a:fld>
            <a:endParaRPr lang="en-US">
              <a:solidFill>
                <a:prstClr val="black">
                  <a:lumMod val="50000"/>
                  <a:lumOff val="50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lumMod val="50000"/>
                  <a:lumOff val="50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68547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solidFill>
                  <a:prstClr val="black">
                    <a:lumMod val="50000"/>
                    <a:lumOff val="50000"/>
                  </a:prstClr>
                </a:solidFill>
              </a:rPr>
              <a:pPr/>
              <a:t>7/24/2023</a:t>
            </a:fld>
            <a:endParaRPr lang="en-US">
              <a:solidFill>
                <a:prstClr val="black">
                  <a:lumMod val="50000"/>
                  <a:lumOff val="50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lumMod val="50000"/>
                  <a:lumOff val="50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31038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p>
        </p:txBody>
      </p:sp>
      <p:sp>
        <p:nvSpPr>
          <p:cNvPr id="3" name="2 Marcador de contenido"/>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solidFill>
                  <a:prstClr val="black">
                    <a:lumMod val="50000"/>
                    <a:lumOff val="50000"/>
                  </a:prstClr>
                </a:solidFill>
              </a:rPr>
              <a:pPr/>
              <a:t>7/24/2023</a:t>
            </a:fld>
            <a:endParaRPr lang="en-US">
              <a:solidFill>
                <a:prstClr val="black">
                  <a:lumMod val="50000"/>
                  <a:lumOff val="50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lumMod val="50000"/>
                  <a:lumOff val="50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738393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solidFill>
                  <a:prstClr val="black">
                    <a:lumMod val="50000"/>
                    <a:lumOff val="50000"/>
                  </a:prstClr>
                </a:solidFill>
              </a:rPr>
              <a:pPr/>
              <a:t>7/24/2023</a:t>
            </a:fld>
            <a:endParaRPr lang="en-US">
              <a:solidFill>
                <a:prstClr val="black">
                  <a:lumMod val="50000"/>
                  <a:lumOff val="50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lumMod val="50000"/>
                  <a:lumOff val="50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86788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solidFill>
                  <a:prstClr val="black">
                    <a:lumMod val="50000"/>
                    <a:lumOff val="50000"/>
                  </a:prstClr>
                </a:solidFill>
              </a:rPr>
              <a:pPr/>
              <a:t>7/24/2023</a:t>
            </a:fld>
            <a:endParaRPr lang="en-US">
              <a:solidFill>
                <a:prstClr val="black">
                  <a:lumMod val="50000"/>
                  <a:lumOff val="50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lumMod val="50000"/>
                  <a:lumOff val="50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9826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a:t>Click to edit Master title style</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solidFill>
                  <a:prstClr val="black">
                    <a:lumMod val="50000"/>
                    <a:lumOff val="50000"/>
                  </a:prstClr>
                </a:solidFill>
              </a:rPr>
              <a:pPr/>
              <a:t>7/24/2023</a:t>
            </a:fld>
            <a:endParaRPr lang="en-US">
              <a:solidFill>
                <a:prstClr val="black">
                  <a:lumMod val="50000"/>
                  <a:lumOff val="50000"/>
                </a:prstClr>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prstClr val="black">
                  <a:lumMod val="50000"/>
                  <a:lumOff val="50000"/>
                </a:prstClr>
              </a:solidFill>
            </a:endParaRPr>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850563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solidFill>
                  <a:prstClr val="black">
                    <a:lumMod val="50000"/>
                    <a:lumOff val="50000"/>
                  </a:prstClr>
                </a:solidFill>
              </a:rPr>
              <a:pPr/>
              <a:t>7/24/2023</a:t>
            </a:fld>
            <a:endParaRPr lang="en-US">
              <a:solidFill>
                <a:prstClr val="black">
                  <a:lumMod val="50000"/>
                  <a:lumOff val="50000"/>
                </a:prstClr>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prstClr val="black">
                  <a:lumMod val="50000"/>
                  <a:lumOff val="50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79052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solidFill>
                  <a:prstClr val="black">
                    <a:lumMod val="50000"/>
                    <a:lumOff val="50000"/>
                  </a:prstClr>
                </a:solidFill>
              </a:rPr>
              <a:pPr/>
              <a:t>7/24/2023</a:t>
            </a:fld>
            <a:endParaRPr lang="en-US">
              <a:solidFill>
                <a:prstClr val="black">
                  <a:lumMod val="50000"/>
                  <a:lumOff val="50000"/>
                </a:prstClr>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prstClr val="black">
                  <a:lumMod val="50000"/>
                  <a:lumOff val="50000"/>
                </a:prstClr>
              </a:solidFill>
            </a:endParaRPr>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400913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solidFill>
                  <a:prstClr val="black">
                    <a:lumMod val="50000"/>
                    <a:lumOff val="50000"/>
                  </a:prstClr>
                </a:solidFill>
              </a:rPr>
              <a:pPr/>
              <a:t>7/24/2023</a:t>
            </a:fld>
            <a:endParaRPr lang="en-US">
              <a:solidFill>
                <a:prstClr val="black">
                  <a:lumMod val="50000"/>
                  <a:lumOff val="50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lumMod val="50000"/>
                  <a:lumOff val="50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17837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solidFill>
                  <a:prstClr val="black">
                    <a:lumMod val="50000"/>
                    <a:lumOff val="50000"/>
                  </a:prstClr>
                </a:solidFill>
              </a:rPr>
              <a:pPr/>
              <a:t>7/24/2023</a:t>
            </a:fld>
            <a:endParaRPr lang="en-US">
              <a:solidFill>
                <a:prstClr val="black">
                  <a:lumMod val="50000"/>
                  <a:lumOff val="50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lumMod val="50000"/>
                  <a:lumOff val="50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41491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00000"/>
            </a:gs>
            <a:gs pos="29000">
              <a:srgbClr val="FFC000"/>
            </a:gs>
            <a:gs pos="67000">
              <a:srgbClr val="FFFF00"/>
            </a:gs>
            <a:gs pos="100000">
              <a:schemeClr val="bg1"/>
            </a:gs>
          </a:gsLst>
          <a:lin ang="78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dirty="0"/>
            </a:lvl1pPr>
          </a:lstStyle>
          <a:p>
            <a:fld id="{1D8BD707-D9CF-40AE-B4C6-C98DA3205C09}" type="datetimeFigureOut">
              <a:rPr lang="en-US" smtClean="0">
                <a:solidFill>
                  <a:prstClr val="black">
                    <a:lumMod val="50000"/>
                    <a:lumOff val="50000"/>
                  </a:prstClr>
                </a:solidFill>
              </a:rPr>
              <a:pPr/>
              <a:t>7/24/2023</a:t>
            </a:fld>
            <a:endParaRPr lang="en-US">
              <a:solidFill>
                <a:prstClr val="black">
                  <a:lumMod val="50000"/>
                  <a:lumOff val="50000"/>
                </a:prstClr>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dirty="0"/>
            </a:lvl1pPr>
          </a:lstStyle>
          <a:p>
            <a:endParaRPr lang="en-US">
              <a:solidFill>
                <a:prstClr val="black">
                  <a:lumMod val="50000"/>
                  <a:lumOff val="50000"/>
                </a:prstClr>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6F15528-21DE-4FAA-801E-634DDDAF4B2B}"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00000"/>
            </a:gs>
            <a:gs pos="89000">
              <a:srgbClr val="FFC000"/>
            </a:gs>
            <a:gs pos="100000">
              <a:srgbClr val="FFFF00"/>
            </a:gs>
            <a:gs pos="100000">
              <a:schemeClr val="bg1"/>
            </a:gs>
          </a:gsLst>
          <a:lin ang="7800000" scaled="0"/>
          <a:tileRect/>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0653417"/>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05400"/>
          </a:xfrm>
        </p:spPr>
        <p:txBody>
          <a:bodyPr/>
          <a:lstStyle/>
          <a:p>
            <a:pPr marL="0" indent="0" algn="just" rtl="1">
              <a:lnSpc>
                <a:spcPct val="150000"/>
              </a:lnSpc>
              <a:buNone/>
            </a:pPr>
            <a:r>
              <a:rPr lang="ar-SA" sz="1800" b="1" dirty="0">
                <a:effectLst>
                  <a:outerShdw blurRad="38100" dist="38100" dir="2700000" algn="tl">
                    <a:srgbClr val="000000">
                      <a:alpha val="43137"/>
                    </a:srgbClr>
                  </a:outerShdw>
                </a:effectLst>
                <a:cs typeface="B Mitra" panose="00000400000000000000" pitchFamily="2" charset="-78"/>
              </a:rPr>
              <a:t>دولت از طریق اسناد تسویه خزانه، بدهی های قطعی خود به اشخاص حقیقی و حقوقی خصوصی و تعاونی خصوصی و موسسات و نهادهای عمومی غیردولتی (شهرداری ها) که در چارچوب قوانین و مقررات تا پایان سال ۱۴۰۱ ایجاد شده در سقف مذکور در بند (ط) تبصره (5) این قانون با مطالبات قطعی معوق دولت از اشخاص مزبور تا مبلغ ۵۰ هزار میلیارد (50/000/000/000/</a:t>
            </a:r>
            <a:r>
              <a:rPr lang="fa-IR" sz="1800" b="1" dirty="0">
                <a:effectLst>
                  <a:outerShdw blurRad="38100" dist="38100" dir="2700000" algn="tl">
                    <a:srgbClr val="000000">
                      <a:alpha val="43137"/>
                    </a:srgbClr>
                  </a:outerShdw>
                </a:effectLst>
                <a:cs typeface="B Mitra" panose="00000400000000000000" pitchFamily="2" charset="-78"/>
              </a:rPr>
              <a:t>000</a:t>
            </a:r>
            <a:r>
              <a:rPr lang="ar-SA" sz="1800" b="1" dirty="0">
                <a:effectLst>
                  <a:outerShdw blurRad="38100" dist="38100" dir="2700000" algn="tl">
                    <a:srgbClr val="000000">
                      <a:alpha val="43137"/>
                    </a:srgbClr>
                  </a:outerShdw>
                </a:effectLst>
                <a:cs typeface="B Mitra" panose="00000400000000000000" pitchFamily="2" charset="-78"/>
              </a:rPr>
              <a:t>) ریال موضوع ردیف درآمدی ۳۱۰۱۰۶ جدول شماره ۵ و ذیل ردیف 530000 جدول شماره (9) این قانون به صورت جمعی- خرجی تسویه کند.</a:t>
            </a:r>
            <a:endParaRPr lang="en-US" sz="1800" b="1" dirty="0">
              <a:effectLst>
                <a:outerShdw blurRad="38100" dist="38100" dir="2700000" algn="tl">
                  <a:srgbClr val="000000">
                    <a:alpha val="43137"/>
                  </a:srgbClr>
                </a:outerShdw>
              </a:effectLst>
              <a:cs typeface="B Mitra" panose="00000400000000000000" pitchFamily="2" charset="-78"/>
            </a:endParaRPr>
          </a:p>
          <a:p>
            <a:pPr marL="0" indent="0" algn="just" rtl="1">
              <a:lnSpc>
                <a:spcPct val="150000"/>
              </a:lnSpc>
              <a:buNone/>
            </a:pPr>
            <a:endParaRPr lang="fa-IR" sz="1800" b="1" dirty="0">
              <a:effectLst>
                <a:outerShdw blurRad="38100" dist="38100" dir="2700000" algn="tl">
                  <a:srgbClr val="000000">
                    <a:alpha val="43137"/>
                  </a:srgbClr>
                </a:outerShdw>
              </a:effectLst>
              <a:cs typeface="B Mitra" panose="00000400000000000000" pitchFamily="2" charset="-78"/>
            </a:endParaRPr>
          </a:p>
          <a:p>
            <a:pPr marL="0" indent="0" algn="just" rtl="1">
              <a:lnSpc>
                <a:spcPct val="150000"/>
              </a:lnSpc>
              <a:buNone/>
            </a:pPr>
            <a:r>
              <a:rPr lang="ar-SA" sz="1800" b="1" dirty="0">
                <a:effectLst>
                  <a:outerShdw blurRad="38100" dist="38100" dir="2700000" algn="tl">
                    <a:srgbClr val="000000">
                      <a:alpha val="43137"/>
                    </a:srgbClr>
                  </a:outerShdw>
                </a:effectLst>
                <a:cs typeface="B Mitra" panose="00000400000000000000" pitchFamily="2" charset="-78"/>
              </a:rPr>
              <a:t>مطالبات قطعی دولت از اشخاص فوق الذکر که در اجرای بند (پ) ماده ۲ قانون رفع موانع تولید </a:t>
            </a:r>
            <a:br>
              <a:rPr lang="en-US" sz="1800" b="1" dirty="0">
                <a:effectLst>
                  <a:outerShdw blurRad="38100" dist="38100" dir="2700000" algn="tl">
                    <a:srgbClr val="000000">
                      <a:alpha val="43137"/>
                    </a:srgbClr>
                  </a:outerShdw>
                </a:effectLst>
                <a:cs typeface="B Mitra" panose="00000400000000000000" pitchFamily="2" charset="-78"/>
              </a:rPr>
            </a:br>
            <a:r>
              <a:rPr lang="ar-SA" sz="1800" b="1" dirty="0">
                <a:effectLst>
                  <a:outerShdw blurRad="38100" dist="38100" dir="2700000" algn="tl">
                    <a:srgbClr val="000000">
                      <a:alpha val="43137"/>
                    </a:srgbClr>
                  </a:outerShdw>
                </a:effectLst>
                <a:cs typeface="B Mitra" panose="00000400000000000000" pitchFamily="2" charset="-78"/>
              </a:rPr>
              <a:t>رقابت پذیر و ارتقای نظام مالی کشور به شرکت های دولتی منتقل شده، با بدهی دولت به شرکت های مذکور و مطالبات اشخاص حقیقی و حقوقی (تعاونی و خصوصی) از دولت بابت طرح های تملک دارایی های سرمایه ای با بدهی اشخاص یادشده به بانک ها و موسسات اعتباری غیربانکی از طریق تسویه بدهی های بانک ها و موسسات اعتباری غیربانکی به دولت به وسیله این اسناد قابل تسویه است.</a:t>
            </a:r>
          </a:p>
        </p:txBody>
      </p:sp>
      <p:sp>
        <p:nvSpPr>
          <p:cNvPr id="5" name="Rectangle 4"/>
          <p:cNvSpPr/>
          <p:nvPr/>
        </p:nvSpPr>
        <p:spPr>
          <a:xfrm>
            <a:off x="533400" y="76200"/>
            <a:ext cx="8305799" cy="1234953"/>
          </a:xfrm>
          <a:prstGeom prst="rect">
            <a:avLst/>
          </a:prstGeom>
        </p:spPr>
        <p:txBody>
          <a:bodyPr wrap="square">
            <a:spAutoFit/>
          </a:bodyPr>
          <a:lstStyle/>
          <a:p>
            <a:pPr algn="ctr" rtl="1">
              <a:lnSpc>
                <a:spcPct val="150000"/>
              </a:lnSpc>
              <a:defRPr/>
            </a:pPr>
            <a:r>
              <a:rPr lang="fa-IR" sz="4400" b="1" kern="0" dirty="0">
                <a:ln w="6600">
                  <a:solidFill>
                    <a:srgbClr val="333399"/>
                  </a:solidFill>
                  <a:prstDash val="solid"/>
                </a:ln>
                <a:solidFill>
                  <a:srgbClr val="FFFFFF"/>
                </a:solidFill>
                <a:effectLst>
                  <a:outerShdw dist="38100" dir="2700000" algn="tl" rotWithShape="0">
                    <a:srgbClr val="333399"/>
                  </a:outerShdw>
                </a:effectLst>
                <a:latin typeface="aalf" panose="00000400000000000000" pitchFamily="2" charset="0"/>
                <a:cs typeface="B Mitra" panose="00000400000000000000" pitchFamily="2" charset="-78"/>
              </a:rPr>
              <a:t>5</a:t>
            </a:r>
            <a:r>
              <a:rPr lang="fa-IR" sz="5400" b="1" kern="0" dirty="0">
                <a:ln w="6600">
                  <a:solidFill>
                    <a:srgbClr val="333399"/>
                  </a:solidFill>
                  <a:prstDash val="solid"/>
                </a:ln>
                <a:solidFill>
                  <a:srgbClr val="FFFFFF"/>
                </a:solidFill>
                <a:effectLst>
                  <a:outerShdw dist="38100" dir="2700000" algn="tl" rotWithShape="0">
                    <a:srgbClr val="333399"/>
                  </a:outerShdw>
                </a:effectLst>
                <a:latin typeface="IranNastaliq" panose="02020505000000020003" pitchFamily="18" charset="0"/>
                <a:cs typeface="IranNastaliq" panose="02020505000000020003" pitchFamily="18" charset="0"/>
              </a:rPr>
              <a:t>)</a:t>
            </a:r>
            <a:r>
              <a:rPr lang="en-US" sz="5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IranNastaliq" panose="02020505000000020003" pitchFamily="18" charset="0"/>
              </a:rPr>
              <a:t> </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جزء (</a:t>
            </a:r>
            <a:r>
              <a:rPr lang="en-US" sz="5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IranNastaliq" panose="02020505000000020003" pitchFamily="18" charset="0"/>
              </a:rPr>
              <a:t>1</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 بند (ث) تبصره (</a:t>
            </a:r>
            <a:r>
              <a:rPr lang="en-US" sz="5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IranNastaliq" panose="02020505000000020003" pitchFamily="18" charset="0"/>
              </a:rPr>
              <a:t>6</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 قانون بودجه سال </a:t>
            </a:r>
            <a:r>
              <a:rPr lang="en-US" sz="5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IranNastaliq" panose="02020505000000020003" pitchFamily="18" charset="0"/>
              </a:rPr>
              <a:t>1402</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 کل کشور</a:t>
            </a:r>
          </a:p>
        </p:txBody>
      </p:sp>
    </p:spTree>
    <p:extLst>
      <p:ext uri="{BB962C8B-B14F-4D97-AF65-F5344CB8AC3E}">
        <p14:creationId xmlns:p14="http://schemas.microsoft.com/office/powerpoint/2010/main" val="11394012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05400"/>
          </a:xfrm>
        </p:spPr>
        <p:txBody>
          <a:bodyPr/>
          <a:lstStyle/>
          <a:p>
            <a:pPr marL="0" indent="0" algn="just" rtl="1">
              <a:lnSpc>
                <a:spcPct val="150000"/>
              </a:lnSpc>
              <a:buNone/>
            </a:pPr>
            <a:r>
              <a:rPr lang="ar-SA" sz="1800" b="1" dirty="0">
                <a:effectLst>
                  <a:outerShdw blurRad="38100" dist="38100" dir="2700000" algn="tl">
                    <a:srgbClr val="000000">
                      <a:alpha val="43137"/>
                    </a:srgbClr>
                  </a:outerShdw>
                </a:effectLst>
                <a:cs typeface="B Mitra" panose="00000400000000000000" pitchFamily="2" charset="-78"/>
              </a:rPr>
              <a:t>به دولت اجازه داده می شود در صورت درخواست متقاضیان، مطالبات قطعی اشخاص حقیقی و حقوقی خصوصی و تعاونی که در چارچوب قوانین و مقررات تا پایان سال ۱۴۰۱ ایجاد شده و همچنین مطالبات نهادهای عمومی غیردولتی، صندوق</a:t>
            </a:r>
            <a:r>
              <a:rPr lang="fa-IR" sz="1800" b="1" dirty="0">
                <a:effectLst>
                  <a:outerShdw blurRad="38100" dist="38100" dir="2700000" algn="tl">
                    <a:srgbClr val="000000">
                      <a:alpha val="43137"/>
                    </a:srgbClr>
                  </a:outerShdw>
                </a:effectLst>
                <a:cs typeface="B Mitra" panose="00000400000000000000" pitchFamily="2" charset="-78"/>
              </a:rPr>
              <a:t> </a:t>
            </a:r>
            <a:r>
              <a:rPr lang="ar-SA" sz="1800" b="1" dirty="0">
                <a:effectLst>
                  <a:outerShdw blurRad="38100" dist="38100" dir="2700000" algn="tl">
                    <a:srgbClr val="000000">
                      <a:alpha val="43137"/>
                    </a:srgbClr>
                  </a:outerShdw>
                </a:effectLst>
                <a:cs typeface="B Mitra" panose="00000400000000000000" pitchFamily="2" charset="-78"/>
              </a:rPr>
              <a:t>های بازنشستگی، بانک ها، قرارگاه سازندگی خاتم الانبیا</a:t>
            </a:r>
            <a:r>
              <a:rPr lang="fa-IR" sz="1800" b="1" dirty="0">
                <a:effectLst>
                  <a:outerShdw blurRad="38100" dist="38100" dir="2700000" algn="tl">
                    <a:srgbClr val="000000">
                      <a:alpha val="43137"/>
                    </a:srgbClr>
                  </a:outerShdw>
                </a:effectLst>
                <a:cs typeface="B Mitra" panose="00000400000000000000" pitchFamily="2" charset="-78"/>
              </a:rPr>
              <a:t>ء</a:t>
            </a:r>
            <a:r>
              <a:rPr lang="ar-SA" sz="1800" b="1" dirty="0">
                <a:effectLst>
                  <a:outerShdw blurRad="38100" dist="38100" dir="2700000" algn="tl">
                    <a:srgbClr val="000000">
                      <a:alpha val="43137"/>
                    </a:srgbClr>
                  </a:outerShdw>
                </a:effectLst>
                <a:cs typeface="B Mitra" panose="00000400000000000000" pitchFamily="2" charset="-78"/>
              </a:rPr>
              <a:t> (ص)، پیمانکاران محرومیت زدایی قرارگاه سازندگی خاتم الانبیا</a:t>
            </a:r>
            <a:r>
              <a:rPr lang="fa-IR" sz="1800" b="1" dirty="0">
                <a:effectLst>
                  <a:outerShdw blurRad="38100" dist="38100" dir="2700000" algn="tl">
                    <a:srgbClr val="000000">
                      <a:alpha val="43137"/>
                    </a:srgbClr>
                  </a:outerShdw>
                </a:effectLst>
                <a:cs typeface="B Mitra" panose="00000400000000000000" pitchFamily="2" charset="-78"/>
              </a:rPr>
              <a:t>ء</a:t>
            </a:r>
            <a:r>
              <a:rPr lang="ar-SA" sz="1800" b="1" dirty="0">
                <a:effectLst>
                  <a:outerShdw blurRad="38100" dist="38100" dir="2700000" algn="tl">
                    <a:srgbClr val="000000">
                      <a:alpha val="43137"/>
                    </a:srgbClr>
                  </a:outerShdw>
                </a:effectLst>
                <a:cs typeface="B Mitra" panose="00000400000000000000" pitchFamily="2" charset="-78"/>
              </a:rPr>
              <a:t> (ص)، سازمان بسیج سازندگی، پیمانکاران خصوصی، سازمان نوسازی، توسعه و تجهیز مدارس کشور، شرکت ملی نفت ایران و شرکت های تابعه و وابسته به آنها و نیز شرکت های دولتی تابعه وزارتخانه های نیرو، جهاد کشاورزی و راه و شهرسازی بابت یارانه قیمت های تکلیفی از دولت که در چارچوب قوانین و مقررات مربوط تا پایان سال ۱۳۹۹ ایجاد شده است را با بدهی اشخاص یاد شده به بانک مرکزی جمهوری اسلامی ایران یا بانک ها و موسسات اعتباری غیربانکی که تا پایان سال ۱۳۹۹ ایجاد شده، از طریق تسویه بدهی های بانک ها و موسسات غیربانکی به بانک مرکزی  جمهوری اسلامی ایران تا سقف پنجاه هزار میلیارد</a:t>
            </a:r>
            <a:r>
              <a:rPr lang="fa-IR" sz="1800" b="1" dirty="0">
                <a:effectLst>
                  <a:outerShdw blurRad="38100" dist="38100" dir="2700000" algn="tl">
                    <a:srgbClr val="000000">
                      <a:alpha val="43137"/>
                    </a:srgbClr>
                  </a:outerShdw>
                </a:effectLst>
                <a:cs typeface="B Mitra" panose="00000400000000000000" pitchFamily="2" charset="-78"/>
              </a:rPr>
              <a:t> </a:t>
            </a:r>
            <a:r>
              <a:rPr lang="ar-SA" sz="1800" b="1" dirty="0">
                <a:effectLst>
                  <a:outerShdw blurRad="38100" dist="38100" dir="2700000" algn="tl">
                    <a:srgbClr val="000000">
                      <a:alpha val="43137"/>
                    </a:srgbClr>
                  </a:outerShdw>
                </a:effectLst>
                <a:cs typeface="B Mitra" panose="00000400000000000000" pitchFamily="2" charset="-78"/>
              </a:rPr>
              <a:t>(</a:t>
            </a:r>
            <a:r>
              <a:rPr lang="fa-IR" sz="1800" b="1" dirty="0">
                <a:effectLst>
                  <a:outerShdw blurRad="38100" dist="38100" dir="2700000" algn="tl">
                    <a:srgbClr val="000000">
                      <a:alpha val="43137"/>
                    </a:srgbClr>
                  </a:outerShdw>
                </a:effectLst>
                <a:cs typeface="B Mitra" panose="00000400000000000000" pitchFamily="2" charset="-78"/>
              </a:rPr>
              <a:t>50</a:t>
            </a:r>
            <a:r>
              <a:rPr lang="ar-SA" sz="1800" b="1" dirty="0">
                <a:effectLst>
                  <a:outerShdw blurRad="38100" dist="38100" dir="2700000" algn="tl">
                    <a:srgbClr val="000000">
                      <a:alpha val="43137"/>
                    </a:srgbClr>
                  </a:outerShdw>
                </a:effectLst>
                <a:cs typeface="B Mitra" panose="00000400000000000000" pitchFamily="2" charset="-78"/>
              </a:rPr>
              <a:t>/000/000/000/</a:t>
            </a:r>
            <a:r>
              <a:rPr lang="fa-IR" sz="1800" b="1" dirty="0">
                <a:effectLst>
                  <a:outerShdw blurRad="38100" dist="38100" dir="2700000" algn="tl">
                    <a:srgbClr val="000000">
                      <a:alpha val="43137"/>
                    </a:srgbClr>
                  </a:outerShdw>
                </a:effectLst>
                <a:cs typeface="B Mitra" panose="00000400000000000000" pitchFamily="2" charset="-78"/>
              </a:rPr>
              <a:t>000</a:t>
            </a:r>
            <a:r>
              <a:rPr lang="ar-SA" sz="1800" b="1" dirty="0">
                <a:effectLst>
                  <a:outerShdw blurRad="38100" dist="38100" dir="2700000" algn="tl">
                    <a:srgbClr val="000000">
                      <a:alpha val="43137"/>
                    </a:srgbClr>
                  </a:outerShdw>
                </a:effectLst>
                <a:cs typeface="B Mitra" panose="00000400000000000000" pitchFamily="2" charset="-78"/>
              </a:rPr>
              <a:t>) ریال به صورت جمعی خرجی از طریق انتشار اسناد تسویه خزانه به شرح ذیل تسویه کند</a:t>
            </a:r>
            <a:r>
              <a:rPr lang="fa-IR" sz="1800" b="1" dirty="0">
                <a:effectLst>
                  <a:outerShdw blurRad="38100" dist="38100" dir="2700000" algn="tl">
                    <a:srgbClr val="000000">
                      <a:alpha val="43137"/>
                    </a:srgbClr>
                  </a:outerShdw>
                </a:effectLst>
                <a:cs typeface="B Mitra" panose="00000400000000000000" pitchFamily="2" charset="-78"/>
              </a:rPr>
              <a:t>.</a:t>
            </a:r>
            <a:r>
              <a:rPr lang="ar-SA" sz="1800" b="1" dirty="0">
                <a:effectLst>
                  <a:outerShdw blurRad="38100" dist="38100" dir="2700000" algn="tl">
                    <a:srgbClr val="000000">
                      <a:alpha val="43137"/>
                    </a:srgbClr>
                  </a:outerShdw>
                </a:effectLst>
                <a:cs typeface="B Mitra" panose="00000400000000000000" pitchFamily="2" charset="-78"/>
              </a:rPr>
              <a:t> </a:t>
            </a:r>
          </a:p>
        </p:txBody>
      </p:sp>
      <p:sp>
        <p:nvSpPr>
          <p:cNvPr id="5" name="Rectangle 4"/>
          <p:cNvSpPr/>
          <p:nvPr/>
        </p:nvSpPr>
        <p:spPr>
          <a:xfrm>
            <a:off x="533400" y="76200"/>
            <a:ext cx="8305799" cy="1234953"/>
          </a:xfrm>
          <a:prstGeom prst="rect">
            <a:avLst/>
          </a:prstGeom>
        </p:spPr>
        <p:txBody>
          <a:bodyPr wrap="square">
            <a:spAutoFit/>
          </a:bodyPr>
          <a:lstStyle/>
          <a:p>
            <a:pPr algn="ctr" rtl="1">
              <a:lnSpc>
                <a:spcPct val="150000"/>
              </a:lnSpc>
              <a:defRPr/>
            </a:pPr>
            <a:r>
              <a:rPr lang="fa-IR" sz="4400" b="1" kern="0" dirty="0">
                <a:ln w="6600">
                  <a:solidFill>
                    <a:srgbClr val="333399"/>
                  </a:solidFill>
                  <a:prstDash val="solid"/>
                </a:ln>
                <a:solidFill>
                  <a:srgbClr val="FFFFFF"/>
                </a:solidFill>
                <a:effectLst>
                  <a:outerShdw dist="38100" dir="2700000" algn="tl" rotWithShape="0">
                    <a:srgbClr val="333399"/>
                  </a:outerShdw>
                </a:effectLst>
                <a:latin typeface="aalf" panose="00000400000000000000" pitchFamily="2" charset="0"/>
                <a:cs typeface="B Mitra" panose="00000400000000000000" pitchFamily="2" charset="-78"/>
              </a:rPr>
              <a:t>5</a:t>
            </a:r>
            <a:r>
              <a:rPr lang="fa-IR" sz="5400" b="1" kern="0" dirty="0">
                <a:ln w="6600">
                  <a:solidFill>
                    <a:srgbClr val="333399"/>
                  </a:solidFill>
                  <a:prstDash val="solid"/>
                </a:ln>
                <a:solidFill>
                  <a:srgbClr val="FFFFFF"/>
                </a:solidFill>
                <a:effectLst>
                  <a:outerShdw dist="38100" dir="2700000" algn="tl" rotWithShape="0">
                    <a:srgbClr val="333399"/>
                  </a:outerShdw>
                </a:effectLst>
                <a:latin typeface="IranNastaliq" panose="02020505000000020003" pitchFamily="18" charset="0"/>
                <a:cs typeface="IranNastaliq" panose="02020505000000020003" pitchFamily="18" charset="0"/>
              </a:rPr>
              <a:t>)</a:t>
            </a:r>
            <a:r>
              <a:rPr lang="en-US" sz="5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IranNastaliq" panose="02020505000000020003" pitchFamily="18" charset="0"/>
              </a:rPr>
              <a:t> </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جزء (</a:t>
            </a:r>
            <a:r>
              <a:rPr lang="fa-IR" sz="4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B Mitra" panose="00000400000000000000" pitchFamily="2" charset="-78"/>
              </a:rPr>
              <a:t>2</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 بند (ث) تبصره (</a:t>
            </a:r>
            <a:r>
              <a:rPr lang="en-US" sz="4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IranNastaliq" panose="02020505000000020003" pitchFamily="18" charset="0"/>
              </a:rPr>
              <a:t>6</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 قانون بودجه سال </a:t>
            </a:r>
            <a:r>
              <a:rPr lang="en-US" sz="4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IranNastaliq" panose="02020505000000020003" pitchFamily="18" charset="0"/>
              </a:rPr>
              <a:t>1402</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 کل کشور</a:t>
            </a:r>
          </a:p>
        </p:txBody>
      </p:sp>
    </p:spTree>
    <p:extLst>
      <p:ext uri="{BB962C8B-B14F-4D97-AF65-F5344CB8AC3E}">
        <p14:creationId xmlns:p14="http://schemas.microsoft.com/office/powerpoint/2010/main" val="32078437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05400"/>
          </a:xfrm>
        </p:spPr>
        <p:txBody>
          <a:bodyPr/>
          <a:lstStyle/>
          <a:p>
            <a:pPr marL="0" indent="0" algn="just" rtl="1">
              <a:lnSpc>
                <a:spcPct val="150000"/>
              </a:lnSpc>
              <a:buNone/>
            </a:pPr>
            <a:r>
              <a:rPr lang="ar-SA" sz="1800" b="1" dirty="0">
                <a:effectLst>
                  <a:outerShdw blurRad="38100" dist="38100" dir="2700000" algn="tl">
                    <a:srgbClr val="000000">
                      <a:alpha val="43137"/>
                    </a:srgbClr>
                  </a:outerShdw>
                </a:effectLst>
                <a:cs typeface="B Mitra" panose="00000400000000000000" pitchFamily="2" charset="-78"/>
              </a:rPr>
              <a:t>2-1- حداقل تهاتر بدهی از طریق اسناد (اوراق) تسویه خزانه برای اشخاص حقیقی و حقوقی خصوصی و تعاونی پنجاه درصد (50%) مبلغ مانده فوق الذکر است و باقیمانده آن در سال ۱۴۰2 جهت تهاتر بدهی های نهادهای عمومی غیردولتی، بانک ها و شرکت های دولتی تابعه وزارتخانه های آموزش و پرورش، نیرو، جهاد کشاورزی و راه و شهرسازی (صرفاً بابت یارانه قیمت های تکلیفی)، شرکت های آب و فاضلاب استانی و شرکت ملی نفت ایران با اولویت مطالبات حسابرسی شده و قطعی سازمان تامین اجتماعی به مصرف می‌رسد.</a:t>
            </a:r>
          </a:p>
          <a:p>
            <a:pPr marL="0" indent="0" algn="just" rtl="1">
              <a:lnSpc>
                <a:spcPct val="150000"/>
              </a:lnSpc>
              <a:buNone/>
            </a:pPr>
            <a:r>
              <a:rPr lang="ar-SA" sz="1800" b="1" dirty="0">
                <a:effectLst>
                  <a:outerShdw blurRad="38100" dist="38100" dir="2700000" algn="tl">
                    <a:srgbClr val="000000">
                      <a:alpha val="43137"/>
                    </a:srgbClr>
                  </a:outerShdw>
                </a:effectLst>
                <a:cs typeface="B Mitra" panose="00000400000000000000" pitchFamily="2" charset="-78"/>
              </a:rPr>
              <a:t>۲-۲- دولت مجاز است در پایان آذرماه ۱۴۰۲ مانده مصرف نشده سهم مجوز مذکور نهادهای عمومی غیردولتی و شرکت های دولتی تابعه وزارتخانه های مذکور را با بدهی های بخش‌های دیگر تسویه کند.</a:t>
            </a:r>
          </a:p>
          <a:p>
            <a:pPr marL="0" indent="0" algn="just" rtl="1">
              <a:lnSpc>
                <a:spcPct val="150000"/>
              </a:lnSpc>
              <a:buNone/>
            </a:pPr>
            <a:r>
              <a:rPr lang="ar-SA" sz="1800" b="1" dirty="0">
                <a:effectLst>
                  <a:outerShdw blurRad="38100" dist="38100" dir="2700000" algn="tl">
                    <a:srgbClr val="000000">
                      <a:alpha val="43137"/>
                    </a:srgbClr>
                  </a:outerShdw>
                </a:effectLst>
                <a:cs typeface="B Mitra" panose="00000400000000000000" pitchFamily="2" charset="-78"/>
              </a:rPr>
              <a:t>3-2- به دولت اجازه داده می‌شود مطالبات شرکتهای واگذارشده براساس قانون اجرای کلی اصل چهل و چهارم (44) قانون اساسی که دولت در آنها سهام دارد را با بدهی آنها به دولت بابت مالیات، سود سهام، قدرالسهم به صورت جمعی-خرجی از طریق گردش خزانه تهاتر کند.</a:t>
            </a:r>
          </a:p>
        </p:txBody>
      </p:sp>
      <p:sp>
        <p:nvSpPr>
          <p:cNvPr id="5" name="Rectangle 4"/>
          <p:cNvSpPr/>
          <p:nvPr/>
        </p:nvSpPr>
        <p:spPr>
          <a:xfrm>
            <a:off x="533400" y="76200"/>
            <a:ext cx="8305799" cy="1234953"/>
          </a:xfrm>
          <a:prstGeom prst="rect">
            <a:avLst/>
          </a:prstGeom>
        </p:spPr>
        <p:txBody>
          <a:bodyPr wrap="square">
            <a:spAutoFit/>
          </a:bodyPr>
          <a:lstStyle/>
          <a:p>
            <a:pPr algn="ctr" rtl="1">
              <a:lnSpc>
                <a:spcPct val="150000"/>
              </a:lnSpc>
              <a:defRPr/>
            </a:pPr>
            <a:r>
              <a:rPr lang="fa-IR" sz="4400" b="1" kern="0" dirty="0">
                <a:ln w="6600">
                  <a:solidFill>
                    <a:srgbClr val="333399"/>
                  </a:solidFill>
                  <a:prstDash val="solid"/>
                </a:ln>
                <a:solidFill>
                  <a:srgbClr val="FFFFFF"/>
                </a:solidFill>
                <a:effectLst>
                  <a:outerShdw dist="38100" dir="2700000" algn="tl" rotWithShape="0">
                    <a:srgbClr val="333399"/>
                  </a:outerShdw>
                </a:effectLst>
                <a:latin typeface="aalf" panose="00000400000000000000" pitchFamily="2" charset="0"/>
                <a:cs typeface="B Mitra" panose="00000400000000000000" pitchFamily="2" charset="-78"/>
              </a:rPr>
              <a:t>5</a:t>
            </a:r>
            <a:r>
              <a:rPr lang="fa-IR" sz="5400" b="1" kern="0" dirty="0">
                <a:ln w="6600">
                  <a:solidFill>
                    <a:srgbClr val="333399"/>
                  </a:solidFill>
                  <a:prstDash val="solid"/>
                </a:ln>
                <a:solidFill>
                  <a:srgbClr val="FFFFFF"/>
                </a:solidFill>
                <a:effectLst>
                  <a:outerShdw dist="38100" dir="2700000" algn="tl" rotWithShape="0">
                    <a:srgbClr val="333399"/>
                  </a:outerShdw>
                </a:effectLst>
                <a:latin typeface="IranNastaliq" panose="02020505000000020003" pitchFamily="18" charset="0"/>
                <a:cs typeface="IranNastaliq" panose="02020505000000020003" pitchFamily="18" charset="0"/>
              </a:rPr>
              <a:t>)  ادامه</a:t>
            </a:r>
            <a:r>
              <a:rPr lang="en-US" sz="5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IranNastaliq" panose="02020505000000020003" pitchFamily="18" charset="0"/>
              </a:rPr>
              <a:t> </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جزء (</a:t>
            </a:r>
            <a:r>
              <a:rPr lang="fa-IR" sz="4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B Mitra" panose="00000400000000000000" pitchFamily="2" charset="-78"/>
              </a:rPr>
              <a:t>2</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 بند (ث) تبصره (</a:t>
            </a:r>
            <a:r>
              <a:rPr lang="en-US" sz="4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IranNastaliq" panose="02020505000000020003" pitchFamily="18" charset="0"/>
              </a:rPr>
              <a:t>6</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 قانون بودجه سال </a:t>
            </a:r>
            <a:r>
              <a:rPr lang="en-US" sz="4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IranNastaliq" panose="02020505000000020003" pitchFamily="18" charset="0"/>
              </a:rPr>
              <a:t>1402</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 کل کشور</a:t>
            </a:r>
          </a:p>
        </p:txBody>
      </p:sp>
    </p:spTree>
    <p:extLst>
      <p:ext uri="{BB962C8B-B14F-4D97-AF65-F5344CB8AC3E}">
        <p14:creationId xmlns:p14="http://schemas.microsoft.com/office/powerpoint/2010/main" val="32404609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05400"/>
          </a:xfrm>
        </p:spPr>
        <p:txBody>
          <a:bodyPr/>
          <a:lstStyle/>
          <a:p>
            <a:pPr marL="0" lvl="0" indent="0" algn="just" rtl="1">
              <a:lnSpc>
                <a:spcPct val="150000"/>
              </a:lnSpc>
              <a:buNone/>
            </a:pPr>
            <a:r>
              <a:rPr lang="fa-IR" sz="2000" b="1" dirty="0">
                <a:ln w="0"/>
                <a:solidFill>
                  <a:srgbClr val="000000"/>
                </a:solidFill>
                <a:cs typeface="B Mitra" panose="00000400000000000000" pitchFamily="2" charset="-78"/>
              </a:rPr>
              <a:t>1) </a:t>
            </a:r>
            <a:r>
              <a:rPr lang="ar-SA" sz="2000" b="1" dirty="0">
                <a:ln w="0"/>
                <a:solidFill>
                  <a:srgbClr val="000000"/>
                </a:solidFill>
                <a:cs typeface="B Mitra" panose="00000400000000000000" pitchFamily="2" charset="-78"/>
              </a:rPr>
              <a:t>براساس مفاد  جزء (1) بند (ث) تبصره (6) قانون بودجه سالجاری (اسناد تسویه خزانه نوع اول) بدهی دولت به اشخاص متقاضی مشمول این بند که صرفاً تا پایان سال 1401 در چارچوب قوانین و مقررات ایجاد شده باشد، با مطالبات قطعی معوق دولت از اشخاص مزبور قابل تهاتر می باشد.</a:t>
            </a:r>
            <a:endParaRPr lang="fa-IR" sz="2000" b="1" dirty="0">
              <a:ln w="0"/>
              <a:solidFill>
                <a:srgbClr val="000000"/>
              </a:solidFill>
              <a:cs typeface="B Mitra" panose="00000400000000000000" pitchFamily="2" charset="-78"/>
            </a:endParaRPr>
          </a:p>
          <a:p>
            <a:pPr marL="0" lvl="0" indent="0" algn="just" rtl="1">
              <a:lnSpc>
                <a:spcPct val="150000"/>
              </a:lnSpc>
              <a:buNone/>
            </a:pPr>
            <a:endParaRPr lang="ar-SA" sz="2000" b="1" dirty="0">
              <a:ln w="0"/>
              <a:solidFill>
                <a:srgbClr val="000000"/>
              </a:solidFill>
              <a:cs typeface="B Mitra" panose="00000400000000000000" pitchFamily="2" charset="-78"/>
            </a:endParaRPr>
          </a:p>
          <a:p>
            <a:pPr marL="0" indent="0" algn="just" rtl="1">
              <a:lnSpc>
                <a:spcPct val="150000"/>
              </a:lnSpc>
              <a:buNone/>
            </a:pPr>
            <a:r>
              <a:rPr lang="fa-IR" sz="2000" b="1" dirty="0">
                <a:ln w="0"/>
                <a:cs typeface="B Mitra" panose="00000400000000000000" pitchFamily="2" charset="-78"/>
              </a:rPr>
              <a:t>2) </a:t>
            </a:r>
            <a:r>
              <a:rPr lang="ar-SA" sz="2000" b="1" dirty="0">
                <a:ln w="0"/>
                <a:cs typeface="B Mitra" panose="00000400000000000000" pitchFamily="2" charset="-78"/>
              </a:rPr>
              <a:t>بنا بر مفاد جزء (2) بند (ث) تبصره (6) (اسناد تسویه خزانه نوع دوم) بدهی دولت به اشخاص حقیقی حقوقی خصوصی تعاونی که تا پایان سال 1401 ایجاد شده باشد و بدهی به سایر اشخاص متقاضی مشمول این بند  (اعم از نهادهای عمومی غیردولتی، صندوق های بازنشستگی و...) که تا پایان سال 1399 ایجاد شده باشد با مطالبات بانک ها و موسسات اعتباری غیر بانکی از  اشخاص مزبور که تا پایان سال 1399 ایجاد شده باشد قابل تهاتر می باشد.</a:t>
            </a:r>
          </a:p>
        </p:txBody>
      </p:sp>
      <p:sp>
        <p:nvSpPr>
          <p:cNvPr id="4" name="Rectangle 3"/>
          <p:cNvSpPr/>
          <p:nvPr/>
        </p:nvSpPr>
        <p:spPr>
          <a:xfrm>
            <a:off x="457200" y="-44605"/>
            <a:ext cx="8305799" cy="1361911"/>
          </a:xfrm>
          <a:prstGeom prst="rect">
            <a:avLst/>
          </a:prstGeom>
        </p:spPr>
        <p:txBody>
          <a:bodyPr wrap="square">
            <a:spAutoFit/>
          </a:bodyPr>
          <a:lstStyle/>
          <a:p>
            <a:pPr algn="ctr" rtl="1">
              <a:lnSpc>
                <a:spcPct val="150000"/>
              </a:lnSpc>
              <a:defRPr/>
            </a:pPr>
            <a:r>
              <a:rPr lang="fa-IR" sz="60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نکاتی پیرامون سنوات  ایجاد بدهی و مطالبات دولت</a:t>
            </a:r>
          </a:p>
        </p:txBody>
      </p:sp>
    </p:spTree>
    <p:extLst>
      <p:ext uri="{BB962C8B-B14F-4D97-AF65-F5344CB8AC3E}">
        <p14:creationId xmlns:p14="http://schemas.microsoft.com/office/powerpoint/2010/main" val="12682354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229600" cy="5638800"/>
          </a:xfrm>
        </p:spPr>
        <p:txBody>
          <a:bodyPr/>
          <a:lstStyle/>
          <a:p>
            <a:pPr marL="0" indent="0" algn="just" rtl="1">
              <a:lnSpc>
                <a:spcPct val="150000"/>
              </a:lnSpc>
              <a:buNone/>
            </a:pPr>
            <a:r>
              <a:rPr lang="ar-SA" sz="2200" b="1" dirty="0">
                <a:effectLst>
                  <a:outerShdw blurRad="38100" dist="38100" dir="2700000" algn="tl">
                    <a:srgbClr val="000000">
                      <a:alpha val="43137"/>
                    </a:srgbClr>
                  </a:outerShdw>
                </a:effectLst>
                <a:cs typeface="B Mitra" panose="00000400000000000000" pitchFamily="2" charset="-78"/>
              </a:rPr>
              <a:t>خزانه</a:t>
            </a:r>
            <a:r>
              <a:rPr lang="en-US" sz="2200" b="1" dirty="0">
                <a:effectLst>
                  <a:outerShdw blurRad="38100" dist="38100" dir="2700000" algn="tl">
                    <a:srgbClr val="000000">
                      <a:alpha val="43137"/>
                    </a:srgbClr>
                  </a:outerShdw>
                </a:effectLst>
                <a:cs typeface="B Mitra" panose="00000400000000000000" pitchFamily="2" charset="-78"/>
              </a:rPr>
              <a:t> </a:t>
            </a:r>
            <a:r>
              <a:rPr lang="ar-SA" sz="2200" b="1" dirty="0">
                <a:effectLst>
                  <a:outerShdw blurRad="38100" dist="38100" dir="2700000" algn="tl">
                    <a:srgbClr val="000000">
                      <a:alpha val="43137"/>
                    </a:srgbClr>
                  </a:outerShdw>
                </a:effectLst>
                <a:cs typeface="B Mitra" panose="00000400000000000000" pitchFamily="2" charset="-78"/>
              </a:rPr>
              <a:t>داری کل کشور مطابق رویه معمول در سنوات گذشته، در اردیبهشت ماه پیش نویس آیین نامه اجرایی مرتبط با ظرفیت قانونی اسناد تسویه خزانه نوع اول و دوم را جهت سیر مراحل تصویب در هیات محترم وزیران برای سازمان برنامه و بودجه کشور ارسال نمود که با توجه به عدم اقدام از سوی سازمان برنامه</a:t>
            </a:r>
            <a:r>
              <a:rPr lang="en-US" sz="2200" b="1" dirty="0">
                <a:effectLst>
                  <a:outerShdw blurRad="38100" dist="38100" dir="2700000" algn="tl">
                    <a:srgbClr val="000000">
                      <a:alpha val="43137"/>
                    </a:srgbClr>
                  </a:outerShdw>
                </a:effectLst>
                <a:cs typeface="B Mitra" panose="00000400000000000000" pitchFamily="2" charset="-78"/>
              </a:rPr>
              <a:t> </a:t>
            </a:r>
            <a:r>
              <a:rPr lang="fa-IR" sz="2200" b="1" dirty="0">
                <a:effectLst>
                  <a:outerShdw blurRad="38100" dist="38100" dir="2700000" algn="tl">
                    <a:srgbClr val="000000">
                      <a:alpha val="43137"/>
                    </a:srgbClr>
                  </a:outerShdw>
                </a:effectLst>
                <a:cs typeface="B Mitra" panose="00000400000000000000" pitchFamily="2" charset="-78"/>
              </a:rPr>
              <a:t> و بودجه کشور</a:t>
            </a:r>
            <a:r>
              <a:rPr lang="ar-SA" sz="2200" b="1" dirty="0">
                <a:effectLst>
                  <a:outerShdw blurRad="38100" dist="38100" dir="2700000" algn="tl">
                    <a:srgbClr val="000000">
                      <a:alpha val="43137"/>
                    </a:srgbClr>
                  </a:outerShdw>
                </a:effectLst>
                <a:cs typeface="B Mitra" panose="00000400000000000000" pitchFamily="2" charset="-78"/>
              </a:rPr>
              <a:t> و با توجه به تاکید کمیسیون اقتصادی دولت، پیش نویس یادشده طی نامه شماره 57/72073 مورخ 1402/4/25 راساً توسط وزارت اموراقتصادی و دارایی برای هیات دولت ارسال گردید. </a:t>
            </a:r>
          </a:p>
          <a:p>
            <a:pPr marL="0" indent="0" algn="just" rtl="1">
              <a:lnSpc>
                <a:spcPct val="150000"/>
              </a:lnSpc>
              <a:buNone/>
            </a:pPr>
            <a:r>
              <a:rPr lang="ar-SA" sz="2200" b="1" dirty="0">
                <a:effectLst>
                  <a:outerShdw blurRad="38100" dist="38100" dir="2700000" algn="tl">
                    <a:srgbClr val="000000">
                      <a:alpha val="43137"/>
                    </a:srgbClr>
                  </a:outerShdw>
                </a:effectLst>
                <a:cs typeface="B Mitra" panose="00000400000000000000" pitchFamily="2" charset="-78"/>
              </a:rPr>
              <a:t>شایان ذکر است پس از تصویب آیین نامه اجرایی مربوط در هیات محترم وزیران، بخشنامه ها و دستورالعمل های مرتبط به کلیه دستگاه های اجرایی موضوع ماده (5) قانون خدمات کشوری ابلاغ خواهد گردید و در پورتال مرکز مدیریت بدهیهای عمومی و روابط مالی دولت به نشانی </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http://iridmo.mefa.ir </a:t>
            </a:r>
            <a:r>
              <a:rPr lang="fa-IR"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ar-SA" sz="2200" b="1" dirty="0">
                <a:effectLst>
                  <a:outerShdw blurRad="38100" dist="38100" dir="2700000" algn="tl">
                    <a:srgbClr val="000000">
                      <a:alpha val="43137"/>
                    </a:srgbClr>
                  </a:outerShdw>
                </a:effectLst>
                <a:cs typeface="B Mitra" panose="00000400000000000000" pitchFamily="2" charset="-78"/>
              </a:rPr>
              <a:t>اطلاع رسانی خواهد گردید.</a:t>
            </a:r>
          </a:p>
        </p:txBody>
      </p:sp>
      <p:sp>
        <p:nvSpPr>
          <p:cNvPr id="5" name="Rectangle 4"/>
          <p:cNvSpPr/>
          <p:nvPr/>
        </p:nvSpPr>
        <p:spPr>
          <a:xfrm>
            <a:off x="533400" y="76200"/>
            <a:ext cx="8305799" cy="923330"/>
          </a:xfrm>
          <a:prstGeom prst="rect">
            <a:avLst/>
          </a:prstGeom>
        </p:spPr>
        <p:txBody>
          <a:bodyPr wrap="square">
            <a:spAutoFit/>
          </a:bodyPr>
          <a:lstStyle/>
          <a:p>
            <a:pPr algn="ctr" rtl="1">
              <a:defRPr/>
            </a:pPr>
            <a:r>
              <a:rPr lang="fa-IR" sz="3600" b="1" kern="0" dirty="0">
                <a:ln w="6600">
                  <a:solidFill>
                    <a:srgbClr val="333399"/>
                  </a:solidFill>
                  <a:prstDash val="solid"/>
                </a:ln>
                <a:solidFill>
                  <a:srgbClr val="FFFFFF"/>
                </a:solidFill>
                <a:effectLst>
                  <a:outerShdw dist="38100" dir="2700000" algn="tl" rotWithShape="0">
                    <a:srgbClr val="333399"/>
                  </a:outerShdw>
                </a:effectLst>
                <a:latin typeface="aalf" panose="00000400000000000000" pitchFamily="2" charset="0"/>
                <a:cs typeface="B Mitra" panose="00000400000000000000" pitchFamily="2" charset="-78"/>
              </a:rPr>
              <a:t>6</a:t>
            </a:r>
            <a:r>
              <a:rPr lang="fa-IR" sz="5400" b="1" kern="0" dirty="0">
                <a:ln w="6600">
                  <a:solidFill>
                    <a:srgbClr val="333399"/>
                  </a:solidFill>
                  <a:prstDash val="solid"/>
                </a:ln>
                <a:solidFill>
                  <a:srgbClr val="FFFFFF"/>
                </a:solidFill>
                <a:effectLst>
                  <a:outerShdw dist="38100" dir="2700000" algn="tl" rotWithShape="0">
                    <a:srgbClr val="333399"/>
                  </a:outerShdw>
                </a:effectLst>
                <a:latin typeface="IranNastaliq" panose="02020505000000020003" pitchFamily="18" charset="0"/>
                <a:cs typeface="IranNastaliq" panose="02020505000000020003" pitchFamily="18" charset="0"/>
              </a:rPr>
              <a:t>)  اقدامات انجام شده</a:t>
            </a:r>
          </a:p>
        </p:txBody>
      </p:sp>
    </p:spTree>
    <p:extLst>
      <p:ext uri="{BB962C8B-B14F-4D97-AF65-F5344CB8AC3E}">
        <p14:creationId xmlns:p14="http://schemas.microsoft.com/office/powerpoint/2010/main" val="17819582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638800"/>
          </a:xfrm>
        </p:spPr>
        <p:txBody>
          <a:bodyPr/>
          <a:lstStyle/>
          <a:p>
            <a:pPr marL="0" indent="0" algn="just" rtl="1">
              <a:lnSpc>
                <a:spcPct val="150000"/>
              </a:lnSpc>
              <a:buNone/>
            </a:pPr>
            <a:r>
              <a:rPr lang="ar-SA" b="1" dirty="0">
                <a:effectLst>
                  <a:outerShdw blurRad="38100" dist="38100" dir="2700000" algn="tl">
                    <a:srgbClr val="000000">
                      <a:alpha val="43137"/>
                    </a:srgbClr>
                  </a:outerShdw>
                </a:effectLst>
                <a:cs typeface="B Mitra" panose="00000400000000000000" pitchFamily="2" charset="-78"/>
              </a:rPr>
              <a:t>صدور اسناد تسویه خزانه نوع اول و دوم در سامانه الکترونیکی مدیریت بدهی ها و اوراق بازار پول و سرمایه، پس از ثبت درخواست اشخاص متقاضی مشمول ظرفیت قانونی تسویه و تهاتر در سامانه الکترونیکی و پس از تایید دستگاه های اجرایی بدهکار و طلبکار/بانک و موسسات اعتباری غیربانکی و صدور تخصیص توسط سازمان برنامه و بودجه کشور در چارچوب قوانین و مقررات صادر می گردد.</a:t>
            </a:r>
          </a:p>
        </p:txBody>
      </p:sp>
      <p:sp>
        <p:nvSpPr>
          <p:cNvPr id="5" name="Rectangle 4"/>
          <p:cNvSpPr/>
          <p:nvPr/>
        </p:nvSpPr>
        <p:spPr>
          <a:xfrm>
            <a:off x="533400" y="76200"/>
            <a:ext cx="8305799" cy="923330"/>
          </a:xfrm>
          <a:prstGeom prst="rect">
            <a:avLst/>
          </a:prstGeom>
        </p:spPr>
        <p:txBody>
          <a:bodyPr wrap="square">
            <a:spAutoFit/>
          </a:bodyPr>
          <a:lstStyle/>
          <a:p>
            <a:pPr algn="ctr" rtl="1">
              <a:defRPr/>
            </a:pPr>
            <a:r>
              <a:rPr lang="fa-IR" sz="3600" b="1" kern="0" dirty="0">
                <a:ln w="6600">
                  <a:solidFill>
                    <a:srgbClr val="333399"/>
                  </a:solidFill>
                  <a:prstDash val="solid"/>
                </a:ln>
                <a:solidFill>
                  <a:srgbClr val="FFFFFF"/>
                </a:solidFill>
                <a:effectLst>
                  <a:outerShdw dist="38100" dir="2700000" algn="tl" rotWithShape="0">
                    <a:srgbClr val="333399"/>
                  </a:outerShdw>
                </a:effectLst>
                <a:latin typeface="aalf" panose="00000400000000000000" pitchFamily="2" charset="0"/>
                <a:cs typeface="B Mitra" panose="00000400000000000000" pitchFamily="2" charset="-78"/>
              </a:rPr>
              <a:t>7</a:t>
            </a:r>
            <a:r>
              <a:rPr lang="fa-IR" sz="5400" b="1" kern="0" dirty="0">
                <a:ln w="6600">
                  <a:solidFill>
                    <a:srgbClr val="333399"/>
                  </a:solidFill>
                  <a:prstDash val="solid"/>
                </a:ln>
                <a:solidFill>
                  <a:srgbClr val="FFFFFF"/>
                </a:solidFill>
                <a:effectLst>
                  <a:outerShdw dist="38100" dir="2700000" algn="tl" rotWithShape="0">
                    <a:srgbClr val="333399"/>
                  </a:outerShdw>
                </a:effectLst>
                <a:latin typeface="IranNastaliq" panose="02020505000000020003" pitchFamily="18" charset="0"/>
                <a:cs typeface="IranNastaliq" panose="02020505000000020003" pitchFamily="18" charset="0"/>
              </a:rPr>
              <a:t>) فرآیند صدور اسناد تسویه خزانه</a:t>
            </a:r>
          </a:p>
        </p:txBody>
      </p:sp>
    </p:spTree>
    <p:extLst>
      <p:ext uri="{BB962C8B-B14F-4D97-AF65-F5344CB8AC3E}">
        <p14:creationId xmlns:p14="http://schemas.microsoft.com/office/powerpoint/2010/main" val="42385993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05801" cy="6172200"/>
          </a:xfrm>
        </p:spPr>
        <p:txBody>
          <a:bodyPr>
            <a:normAutofit/>
          </a:bodyPr>
          <a:lstStyle/>
          <a:p>
            <a:pPr marL="45720" indent="0" algn="just" rtl="1">
              <a:buNone/>
            </a:pPr>
            <a:endParaRPr lang="fa-IR" dirty="0">
              <a:cs typeface="B Mitra" pitchFamily="2" charset="-78"/>
            </a:endParaRPr>
          </a:p>
          <a:p>
            <a:pPr marL="45720" indent="0" algn="just" rtl="1">
              <a:buNone/>
            </a:pPr>
            <a:endParaRPr lang="fa-IR" dirty="0">
              <a:cs typeface="B Mitra" pitchFamily="2" charset="-78"/>
            </a:endParaRPr>
          </a:p>
          <a:p>
            <a:pPr marL="45720" indent="0" algn="just" rtl="1">
              <a:buNone/>
            </a:pPr>
            <a:endParaRPr lang="fa-IR" b="1" dirty="0">
              <a:cs typeface="B Mitra" pitchFamily="2" charset="-78"/>
            </a:endParaRPr>
          </a:p>
          <a:p>
            <a:pPr marL="45720" indent="0" algn="just" rtl="1">
              <a:buNone/>
            </a:pPr>
            <a:endParaRPr lang="fa-IR" sz="2000" b="1" u="sng" dirty="0">
              <a:effectLst>
                <a:outerShdw blurRad="38100" dist="38100" dir="2700000" algn="tl">
                  <a:srgbClr val="FF0000">
                    <a:alpha val="43000"/>
                  </a:srgbClr>
                </a:outerShdw>
              </a:effectLst>
              <a:cs typeface="B Mitra" pitchFamily="2" charset="-78"/>
            </a:endParaRPr>
          </a:p>
        </p:txBody>
      </p:sp>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725" b="97306" l="242" r="99879">
                        <a14:foregroundMark x1="29073" y1="56580" x2="29073" y2="56580"/>
                        <a14:foregroundMark x1="52150" y1="84974" x2="52150" y2="84974"/>
                        <a14:foregroundMark x1="51302" y1="97409" x2="51302" y2="97409"/>
                        <a14:foregroundMark x1="55724" y1="70259" x2="55724" y2="70259"/>
                        <a14:foregroundMark x1="63658" y1="60829" x2="63658" y2="60829"/>
                        <a14:foregroundMark x1="73289" y1="66632" x2="73289" y2="66632"/>
                        <a14:foregroundMark x1="71956" y1="70259" x2="71956" y2="70259"/>
                        <a14:foregroundMark x1="83041" y1="66943" x2="83041" y2="66943"/>
                        <a14:foregroundMark x1="81587" y1="69637" x2="81587" y2="69637"/>
                        <a14:foregroundMark x1="87583" y1="66114" x2="87583" y2="66114"/>
                        <a14:foregroundMark x1="22411" y1="69119" x2="22411" y2="69119"/>
                        <a14:foregroundMark x1="30648" y1="66943" x2="30648" y2="66943"/>
                        <a14:foregroundMark x1="19806" y1="67461" x2="19806" y2="67461"/>
                        <a14:foregroundMark x1="16838" y1="65803" x2="16838" y2="65803"/>
                        <a14:foregroundMark x1="31012" y1="70259" x2="31012" y2="70259"/>
                        <a14:foregroundMark x1="37674" y1="68290" x2="37674" y2="68290"/>
                        <a14:foregroundMark x1="41429" y1="75751" x2="41429" y2="75751"/>
                        <a14:foregroundMark x1="44034" y1="80829" x2="44034" y2="80829"/>
                        <a14:foregroundMark x1="47729" y1="83316" x2="47729" y2="83316"/>
                        <a14:foregroundMark x1="50212" y1="87979" x2="50212" y2="87979"/>
                        <a14:foregroundMark x1="59297" y1="76580" x2="59297" y2="76580"/>
                        <a14:foregroundMark x1="63356" y1="73575" x2="63356" y2="73575"/>
                        <a14:foregroundMark x1="66263" y1="67461" x2="66263" y2="67461"/>
                        <a14:foregroundMark x1="70987" y1="58238" x2="70987" y2="58238"/>
                        <a14:foregroundMark x1="67293" y1="48808" x2="67293" y2="48808"/>
                        <a14:foregroundMark x1="69534" y1="42487" x2="69534" y2="42487"/>
                        <a14:foregroundMark x1="58631" y1="32435" x2="58631" y2="32435"/>
                        <a14:foregroundMark x1="48698" y1="31088" x2="48698" y2="31088"/>
                        <a14:foregroundMark x1="50697" y1="21865" x2="50697" y2="21865"/>
                        <a14:foregroundMark x1="43549" y1="30466" x2="43549" y2="30466"/>
                        <a14:foregroundMark x1="50999" y1="15751" x2="50999" y2="15751"/>
                        <a14:foregroundMark x1="33434" y1="42487" x2="33434" y2="42487"/>
                        <a14:foregroundMark x1="25984" y1="21347" x2="25984" y2="21347"/>
                        <a14:foregroundMark x1="17323" y1="27772" x2="17323" y2="27772"/>
                        <a14:foregroundMark x1="3998" y1="16580" x2="3998" y2="16580"/>
                        <a14:foregroundMark x1="6784" y1="3005" x2="6784" y2="3005"/>
                        <a14:foregroundMark x1="1393" y1="5803" x2="1393" y2="5803"/>
                        <a14:foregroundMark x1="93095" y1="10777" x2="93095" y2="10777"/>
                        <a14:foregroundMark x1="78316" y1="13057" x2="78316" y2="13057"/>
                        <a14:foregroundMark x1="85645" y1="30466" x2="85645" y2="30466"/>
                        <a14:foregroundMark x1="89522" y1="11917" x2="89522" y2="11917"/>
                        <a14:foregroundMark x1="85282" y1="48808" x2="85282" y2="48808"/>
                        <a14:foregroundMark x1="96850" y1="39689" x2="96850" y2="39689"/>
                        <a14:foregroundMark x1="98486" y1="9119" x2="98486" y2="9119"/>
                        <a14:foregroundMark x1="99939" y1="12435" x2="99939" y2="12435"/>
                        <a14:foregroundMark x1="98789" y1="829" x2="98789" y2="829"/>
                        <a14:foregroundMark x1="242" y1="3834" x2="242" y2="3834"/>
                        <a14:foregroundMark x1="52150" y1="89948" x2="52150" y2="89948"/>
                        <a14:foregroundMark x1="54270" y1="85181" x2="54270" y2="85181"/>
                        <a14:foregroundMark x1="53422" y1="76891" x2="53422" y2="76891"/>
                        <a14:foregroundMark x1="39310" y1="74715" x2="39310" y2="74715"/>
                        <a14:foregroundMark x1="41248" y1="45803" x2="41248" y2="45803"/>
                        <a14:foregroundMark x1="53301" y1="48808" x2="53301" y2="48808"/>
                        <a14:foregroundMark x1="47426" y1="64352" x2="47426" y2="64352"/>
                        <a14:foregroundMark x1="56390" y1="62176" x2="56390" y2="62176"/>
                        <a14:foregroundMark x1="9873" y1="57720" x2="9873" y2="57720"/>
                        <a14:foregroundMark x1="3876" y1="35544" x2="3876" y2="35544"/>
                        <a14:foregroundMark x1="21744" y1="12124" x2="21744" y2="12124"/>
                        <a14:foregroundMark x1="43065" y1="4145" x2="43065" y2="4145"/>
                        <a14:backgroundMark x1="15869" y1="77720" x2="15869" y2="77720"/>
                        <a14:backgroundMark x1="2726" y1="67979" x2="2726" y2="67979"/>
                        <a14:backgroundMark x1="29679" y1="75544" x2="29679" y2="75544"/>
                        <a14:backgroundMark x1="3513" y1="93264" x2="3513" y2="93264"/>
                        <a14:backgroundMark x1="21744" y1="93886" x2="21744" y2="93886"/>
                        <a14:backgroundMark x1="37008" y1="83523" x2="37008" y2="83523"/>
                        <a14:backgroundMark x1="43852" y1="93264" x2="43852" y2="93264"/>
                        <a14:backgroundMark x1="56693" y1="93886" x2="56693" y2="93886"/>
                        <a14:backgroundMark x1="59964" y1="86632" x2="59964" y2="86632"/>
                        <a14:backgroundMark x1="70866" y1="80000" x2="70866" y2="80000"/>
                        <a14:backgroundMark x1="82859" y1="81658" x2="82859" y2="81658"/>
                        <a14:backgroundMark x1="95094" y1="72435" x2="95094" y2="72435"/>
                        <a14:backgroundMark x1="96366" y1="90466" x2="96366" y2="90466"/>
                        <a14:backgroundMark x1="81102" y1="96062" x2="81102" y2="96062"/>
                        <a14:backgroundMark x1="68262" y1="94093" x2="68262" y2="94093"/>
                        <a14:backgroundMark x1="77650" y1="69430" x2="77650" y2="69430"/>
                        <a14:backgroundMark x1="92792" y1="68290" x2="92792" y2="68290"/>
                        <a14:backgroundMark x1="87099" y1="77720" x2="87099" y2="77720"/>
                        <a14:backgroundMark x1="97153" y1="79689" x2="97153" y2="79689"/>
                        <a14:backgroundMark x1="26105" y1="86321" x2="26105" y2="86321"/>
                        <a14:backgroundMark x1="29073" y1="93057" x2="29073" y2="93057"/>
                        <a14:backgroundMark x1="8722" y1="95233" x2="8722" y2="95233"/>
                        <a14:backgroundMark x1="5633" y1="83005" x2="5633" y2="83005"/>
                        <a14:backgroundMark x1="12114" y1="74404" x2="12114" y2="74404"/>
                        <a14:backgroundMark x1="2241" y1="72435" x2="2241" y2="72435"/>
                      </a14:backgroundRemoval>
                    </a14:imgEffect>
                    <a14:imgEffect>
                      <a14:sharpenSoften amount="50000"/>
                    </a14:imgEffect>
                  </a14:imgLayer>
                </a14:imgProps>
              </a:ext>
              <a:ext uri="{28A0092B-C50C-407E-A947-70E740481C1C}">
                <a14:useLocalDpi xmlns:a14="http://schemas.microsoft.com/office/drawing/2010/main" val="0"/>
              </a:ext>
            </a:extLst>
          </a:blip>
          <a:srcRect t="868"/>
          <a:stretch/>
        </p:blipFill>
        <p:spPr>
          <a:xfrm rot="5400000">
            <a:off x="3762531" y="1476532"/>
            <a:ext cx="6876737" cy="3886200"/>
          </a:xfrm>
          <a:prstGeom prst="rect">
            <a:avLst/>
          </a:prstGeom>
        </p:spPr>
      </p:pic>
      <p:sp>
        <p:nvSpPr>
          <p:cNvPr id="5" name="TextBox 4"/>
          <p:cNvSpPr txBox="1"/>
          <p:nvPr/>
        </p:nvSpPr>
        <p:spPr>
          <a:xfrm>
            <a:off x="228600" y="2633752"/>
            <a:ext cx="5181600" cy="1862048"/>
          </a:xfrm>
          <a:prstGeom prst="rect">
            <a:avLst/>
          </a:prstGeom>
          <a:noFill/>
        </p:spPr>
        <p:txBody>
          <a:bodyPr wrap="square" rtlCol="0">
            <a:spAutoFit/>
          </a:bodyPr>
          <a:lstStyle/>
          <a:p>
            <a:pPr algn="ctr"/>
            <a:r>
              <a:rPr lang="fa-IR" sz="11500" b="1" dirty="0">
                <a:ln w="31550" cmpd="sng">
                  <a:solidFill>
                    <a:srgbClr val="760708"/>
                  </a:solidFill>
                  <a:prstDash val="solid"/>
                </a:ln>
                <a:solidFill>
                  <a:srgbClr val="F5A455"/>
                </a:solidFill>
                <a:effectLst>
                  <a:outerShdw blurRad="41275" dist="12700" dir="12000000" algn="tl" rotWithShape="0">
                    <a:srgbClr val="000000">
                      <a:alpha val="40000"/>
                    </a:srgbClr>
                  </a:outerShdw>
                </a:effectLst>
                <a:latin typeface="IranNastaliq" pitchFamily="18" charset="0"/>
                <a:cs typeface="IranNastaliq" pitchFamily="18" charset="0"/>
              </a:rPr>
              <a:t>سپاس از بذل توجه شما</a:t>
            </a:r>
            <a:endParaRPr lang="en-US" sz="11500" b="1" dirty="0">
              <a:ln w="31550" cmpd="sng">
                <a:solidFill>
                  <a:srgbClr val="760708"/>
                </a:solidFill>
                <a:prstDash val="solid"/>
              </a:ln>
              <a:solidFill>
                <a:srgbClr val="F5A455"/>
              </a:solidFill>
              <a:effectLst>
                <a:outerShdw blurRad="41275" dist="12700" dir="12000000" algn="tl" rotWithShape="0">
                  <a:srgbClr val="000000">
                    <a:alpha val="40000"/>
                  </a:srgbClr>
                </a:outerShdw>
              </a:effectLst>
              <a:latin typeface="IranNastaliq" pitchFamily="18" charset="0"/>
              <a:cs typeface="IranNastaliq" pitchFamily="18" charset="0"/>
            </a:endParaRPr>
          </a:p>
        </p:txBody>
      </p:sp>
    </p:spTree>
    <p:extLst>
      <p:ext uri="{BB962C8B-B14F-4D97-AF65-F5344CB8AC3E}">
        <p14:creationId xmlns:p14="http://schemas.microsoft.com/office/powerpoint/2010/main" val="7335730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00000"/>
            </a:gs>
            <a:gs pos="69000">
              <a:srgbClr val="FFC000"/>
            </a:gs>
            <a:gs pos="84000">
              <a:srgbClr val="FFFF00"/>
            </a:gs>
            <a:gs pos="100000">
              <a:schemeClr val="bg1"/>
            </a:gs>
          </a:gsLst>
          <a:lin ang="7800000" scaled="0"/>
          <a:tileRect/>
        </a:gradFill>
        <a:effectLst/>
      </p:bgPr>
    </p:bg>
    <p:spTree>
      <p:nvGrpSpPr>
        <p:cNvPr id="1" name=""/>
        <p:cNvGrpSpPr/>
        <p:nvPr/>
      </p:nvGrpSpPr>
      <p:grpSpPr>
        <a:xfrm>
          <a:off x="0" y="0"/>
          <a:ext cx="0" cy="0"/>
          <a:chOff x="0" y="0"/>
          <a:chExt cx="0" cy="0"/>
        </a:xfrm>
      </p:grpSpPr>
      <p:sp>
        <p:nvSpPr>
          <p:cNvPr id="6" name="Rectangle 5"/>
          <p:cNvSpPr/>
          <p:nvPr/>
        </p:nvSpPr>
        <p:spPr>
          <a:xfrm>
            <a:off x="533400" y="533400"/>
            <a:ext cx="8077200" cy="5820824"/>
          </a:xfrm>
          <a:prstGeom prst="rect">
            <a:avLst/>
          </a:prstGeom>
        </p:spPr>
        <p:txBody>
          <a:bodyPr wrap="square">
            <a:spAutoFit/>
          </a:bodyPr>
          <a:lstStyle/>
          <a:p>
            <a:pPr algn="ctr" rtl="1">
              <a:lnSpc>
                <a:spcPct val="150000"/>
              </a:lnSpc>
              <a:defRPr/>
            </a:pPr>
            <a:r>
              <a:rPr lang="fa-IR" sz="9600" b="1" kern="0" dirty="0">
                <a:ln w="6600">
                  <a:solidFill>
                    <a:schemeClr val="accent2"/>
                  </a:solidFill>
                  <a:prstDash val="solid"/>
                </a:ln>
                <a:solidFill>
                  <a:srgbClr val="FFFFFF"/>
                </a:solidFill>
                <a:effectLst>
                  <a:outerShdw dist="38100" dir="2700000" algn="tl" rotWithShape="0">
                    <a:schemeClr val="accent2"/>
                  </a:outerShdw>
                </a:effectLst>
                <a:latin typeface="IranNastaliq" pitchFamily="18" charset="0"/>
                <a:cs typeface="IranNastaliq" pitchFamily="18" charset="0"/>
              </a:rPr>
              <a:t>قوانین، مقررات  و فرآیندهای صدور</a:t>
            </a:r>
          </a:p>
          <a:p>
            <a:pPr algn="ctr" rtl="1">
              <a:lnSpc>
                <a:spcPct val="150000"/>
              </a:lnSpc>
              <a:defRPr/>
            </a:pPr>
            <a:r>
              <a:rPr lang="fa-IR" sz="9600" b="1" kern="0" dirty="0">
                <a:ln w="6600">
                  <a:solidFill>
                    <a:schemeClr val="accent2"/>
                  </a:solidFill>
                  <a:prstDash val="solid"/>
                </a:ln>
                <a:solidFill>
                  <a:srgbClr val="FFFFFF"/>
                </a:solidFill>
                <a:effectLst>
                  <a:outerShdw dist="38100" dir="2700000" algn="tl" rotWithShape="0">
                    <a:schemeClr val="accent2"/>
                  </a:outerShdw>
                </a:effectLst>
                <a:latin typeface="IranNastaliq" pitchFamily="18" charset="0"/>
                <a:cs typeface="IranNastaliq" pitchFamily="18" charset="0"/>
              </a:rPr>
              <a:t>  </a:t>
            </a:r>
            <a:r>
              <a:rPr lang="fa-IR" sz="16600" b="1" kern="0" dirty="0">
                <a:ln w="6600">
                  <a:solidFill>
                    <a:schemeClr val="accent2"/>
                  </a:solidFill>
                  <a:prstDash val="solid"/>
                </a:ln>
                <a:solidFill>
                  <a:srgbClr val="FFFFFF"/>
                </a:solidFill>
                <a:effectLst>
                  <a:outerShdw dist="38100" dir="2700000" algn="tl" rotWithShape="0">
                    <a:schemeClr val="accent2"/>
                  </a:outerShdw>
                </a:effectLst>
                <a:latin typeface="IranNastaliq" pitchFamily="18" charset="0"/>
                <a:cs typeface="IranNastaliq" pitchFamily="18" charset="0"/>
              </a:rPr>
              <a:t>اسناد تسویه خزانه </a:t>
            </a:r>
            <a:endParaRPr lang="fa-IR" sz="11500" b="1" kern="0" dirty="0">
              <a:ln w="6600">
                <a:solidFill>
                  <a:schemeClr val="accent2"/>
                </a:solidFill>
                <a:prstDash val="solid"/>
              </a:ln>
              <a:solidFill>
                <a:srgbClr val="FFFFFF"/>
              </a:solidFill>
              <a:effectLst>
                <a:outerShdw dist="38100" dir="2700000" algn="tl" rotWithShape="0">
                  <a:schemeClr val="accent2"/>
                </a:outerShdw>
              </a:effectLst>
              <a:latin typeface="IranNastaliq" pitchFamily="18" charset="0"/>
              <a:cs typeface="IranNastaliq" pitchFamily="18" charset="0"/>
            </a:endParaRPr>
          </a:p>
        </p:txBody>
      </p:sp>
    </p:spTree>
    <p:extLst>
      <p:ext uri="{BB962C8B-B14F-4D97-AF65-F5344CB8AC3E}">
        <p14:creationId xmlns:p14="http://schemas.microsoft.com/office/powerpoint/2010/main" val="1375791652"/>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47800" y="0"/>
            <a:ext cx="5943600" cy="1615827"/>
          </a:xfrm>
          <a:prstGeom prst="rect">
            <a:avLst/>
          </a:prstGeom>
        </p:spPr>
        <p:txBody>
          <a:bodyPr wrap="square">
            <a:spAutoFit/>
          </a:bodyPr>
          <a:lstStyle/>
          <a:p>
            <a:pPr algn="ctr" rtl="1">
              <a:lnSpc>
                <a:spcPct val="150000"/>
              </a:lnSpc>
              <a:defRPr/>
            </a:pPr>
            <a:r>
              <a:rPr lang="fa-IR" sz="72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فهرست مطالب و موضوعات</a:t>
            </a:r>
          </a:p>
        </p:txBody>
      </p:sp>
      <p:graphicFrame>
        <p:nvGraphicFramePr>
          <p:cNvPr id="7" name="Diagram 6"/>
          <p:cNvGraphicFramePr/>
          <p:nvPr>
            <p:extLst>
              <p:ext uri="{D42A27DB-BD31-4B8C-83A1-F6EECF244321}">
                <p14:modId xmlns:p14="http://schemas.microsoft.com/office/powerpoint/2010/main" val="287392794"/>
              </p:ext>
            </p:extLst>
          </p:nvPr>
        </p:nvGraphicFramePr>
        <p:xfrm>
          <a:off x="533400" y="1828800"/>
          <a:ext cx="81534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8131785"/>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077200" cy="4191000"/>
          </a:xfrm>
        </p:spPr>
        <p:txBody>
          <a:bodyPr>
            <a:noAutofit/>
          </a:bodyPr>
          <a:lstStyle/>
          <a:p>
            <a:pPr marL="0" indent="0" algn="just" rtl="1">
              <a:lnSpc>
                <a:spcPct val="150000"/>
              </a:lnSpc>
              <a:buNone/>
            </a:pPr>
            <a:r>
              <a:rPr lang="fa-IR" sz="2200" b="1" dirty="0">
                <a:effectLst>
                  <a:outerShdw blurRad="38100" dist="38100" dir="2700000" algn="tl">
                    <a:srgbClr val="000000">
                      <a:alpha val="43137"/>
                    </a:srgbClr>
                  </a:outerShdw>
                </a:effectLst>
                <a:cs typeface="B Mitra" panose="00000400000000000000" pitchFamily="2" charset="-78"/>
              </a:rPr>
              <a:t>اسناد تسویه خزانه نوع اول و دوم اسنادی است که به منظور تسویه مطالبات اشخاص متقاضی مشمول در ظرفیت های تسویه و تهاتر موجود درقوانین بودجه سنواتی  از دولت با بدهی همان اشخاص مزبور به دولت/بانک مرکزی، بانک‌ها وموسسات اعتباری غیربانکی،توسط وزارت امور اقتصادی و دارایی به صورت جمعی – خرجی  صادر می‌شود و این اسناد فاقد کوپن و فاقد حفظ قدرت خرید می باشد که صدور اسنادتسویه خزانه  از سال 1395 آغاز شده است و تا پایان سال 1400 دارای عملکرد می باشد و در سال 1401 به دلیل عدم پیش بینی در قانون بودجه این فرآیند متوقف و در سال جاری با پیش بینی ظرفیت قانونی در قانون بودجه سال جاری در قالب بندهای (ط) و (ف) تبصره (5) و بند (ث) تبصره (6) این فرآیند امکانپذیر می باشد.</a:t>
            </a:r>
          </a:p>
          <a:p>
            <a:pPr marL="0" indent="0" algn="just" rtl="1">
              <a:lnSpc>
                <a:spcPct val="150000"/>
              </a:lnSpc>
              <a:buNone/>
            </a:pPr>
            <a:endParaRPr lang="fa-IR" sz="2000" b="1" dirty="0">
              <a:cs typeface="B Nazanin" pitchFamily="2" charset="-78"/>
            </a:endParaRPr>
          </a:p>
          <a:p>
            <a:pPr marL="0" indent="0" algn="just" rtl="1">
              <a:lnSpc>
                <a:spcPct val="150000"/>
              </a:lnSpc>
              <a:buNone/>
            </a:pPr>
            <a:endParaRPr lang="fa-IR" sz="2000" b="1" dirty="0">
              <a:cs typeface="B Nazanin" pitchFamily="2" charset="-78"/>
            </a:endParaRPr>
          </a:p>
        </p:txBody>
      </p:sp>
      <p:sp>
        <p:nvSpPr>
          <p:cNvPr id="6" name="Rectangle 5"/>
          <p:cNvSpPr/>
          <p:nvPr/>
        </p:nvSpPr>
        <p:spPr>
          <a:xfrm>
            <a:off x="0" y="228600"/>
            <a:ext cx="9155151" cy="923330"/>
          </a:xfrm>
          <a:prstGeom prst="rect">
            <a:avLst/>
          </a:prstGeom>
        </p:spPr>
        <p:txBody>
          <a:bodyPr wrap="square">
            <a:spAutoFit/>
          </a:bodyPr>
          <a:lstStyle/>
          <a:p>
            <a:pPr algn="ctr" rtl="1">
              <a:defRPr/>
            </a:pPr>
            <a:r>
              <a:rPr lang="en-US" sz="5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IranNastaliq" panose="02020505000000020003" pitchFamily="18" charset="0"/>
              </a:rPr>
              <a:t>(1 </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IranNastaliq" panose="02020505000000020003" pitchFamily="18" charset="0"/>
              </a:rPr>
              <a:t> تاریخچه اسناد تسویه خزانه </a:t>
            </a:r>
          </a:p>
        </p:txBody>
      </p:sp>
    </p:spTree>
    <p:extLst>
      <p:ext uri="{BB962C8B-B14F-4D97-AF65-F5344CB8AC3E}">
        <p14:creationId xmlns:p14="http://schemas.microsoft.com/office/powerpoint/2010/main" val="1316861691"/>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8077200" cy="5410200"/>
          </a:xfrm>
        </p:spPr>
        <p:txBody>
          <a:bodyPr>
            <a:noAutofit/>
          </a:bodyPr>
          <a:lstStyle/>
          <a:p>
            <a:pPr marL="0" indent="0" algn="just" rtl="1">
              <a:lnSpc>
                <a:spcPct val="150000"/>
              </a:lnSpc>
              <a:buNone/>
            </a:pPr>
            <a:r>
              <a:rPr lang="fa-IR" sz="2000" b="1" dirty="0">
                <a:effectLst>
                  <a:outerShdw blurRad="38100" dist="38100" dir="2700000" algn="tl">
                    <a:srgbClr val="000000">
                      <a:alpha val="43137"/>
                    </a:srgbClr>
                  </a:outerShdw>
                </a:effectLst>
                <a:cs typeface="B Mitra" panose="00000400000000000000" pitchFamily="2" charset="-78"/>
              </a:rPr>
              <a:t>مزایای عمده اسناد تسویه خزانه:</a:t>
            </a:r>
          </a:p>
          <a:p>
            <a:pPr marL="0" indent="0" algn="just" rtl="1">
              <a:lnSpc>
                <a:spcPct val="150000"/>
              </a:lnSpc>
              <a:buNone/>
            </a:pPr>
            <a:r>
              <a:rPr lang="fa-IR" sz="1600" b="1" dirty="0">
                <a:effectLst>
                  <a:outerShdw blurRad="38100" dist="38100" dir="2700000" algn="tl">
                    <a:srgbClr val="000000">
                      <a:alpha val="43137"/>
                    </a:srgbClr>
                  </a:outerShdw>
                </a:effectLst>
                <a:cs typeface="B Mitra" panose="00000400000000000000" pitchFamily="2" charset="-78"/>
              </a:rPr>
              <a:t>تسویه مطالبات اشخاص از دولت با بدهی ایشان به دولت/بانک و موسسات اعتباری غیربانکی مجاز از طریق اسناد تسویه خزانه منجر به تقویت بخش خصوصی  افزایش توان رقابت‌پذیری جلب رضایت بخش خصوصی تعاونی از جمله پیمانکاران طرح‌های تملک دارایی‌های سرمایه‌ای شرکت خصوصی ساماندهی بدهی و مطالبات شرکت‌های خصوصی و شرکت‌های تولید کننده برق شرکت‌های دارویی و تامین‌کننده تجهیزات پزشکی  تسویه بدهی و مطالبات دولت به صورت جمعی –خرجی و جلوگیری از متورم شدن اقلام بدهی و مطالبات  در صورت وضعیت مالی دولت </a:t>
            </a:r>
          </a:p>
          <a:p>
            <a:pPr marL="0" indent="0" algn="just" rtl="1">
              <a:lnSpc>
                <a:spcPct val="150000"/>
              </a:lnSpc>
              <a:buNone/>
            </a:pPr>
            <a:r>
              <a:rPr lang="fa-IR" sz="2000" b="1" dirty="0">
                <a:effectLst>
                  <a:outerShdw blurRad="38100" dist="38100" dir="2700000" algn="tl">
                    <a:srgbClr val="000000">
                      <a:alpha val="43137"/>
                    </a:srgbClr>
                  </a:outerShdw>
                </a:effectLst>
                <a:cs typeface="B Mitra" panose="00000400000000000000" pitchFamily="2" charset="-78"/>
              </a:rPr>
              <a:t>چالش‌های عمده:</a:t>
            </a:r>
          </a:p>
          <a:p>
            <a:pPr algn="just" rtl="1">
              <a:lnSpc>
                <a:spcPct val="150000"/>
              </a:lnSpc>
              <a:buFont typeface="Wingdings" panose="05000000000000000000" pitchFamily="2" charset="2"/>
              <a:buChar char="ü"/>
            </a:pPr>
            <a:r>
              <a:rPr lang="fa-IR" sz="1600" b="1" dirty="0">
                <a:effectLst>
                  <a:outerShdw blurRad="38100" dist="38100" dir="2700000" algn="tl">
                    <a:srgbClr val="000000">
                      <a:alpha val="43137"/>
                    </a:srgbClr>
                  </a:outerShdw>
                </a:effectLst>
                <a:cs typeface="B Mitra" panose="00000400000000000000" pitchFamily="2" charset="-78"/>
              </a:rPr>
              <a:t>عدم همکاری دستگاه‌های اجرایی و بانک‌های عامل با متقاضیان صدور اسناد تسویه خزانه.</a:t>
            </a:r>
          </a:p>
          <a:p>
            <a:pPr algn="just" rtl="1">
              <a:lnSpc>
                <a:spcPct val="150000"/>
              </a:lnSpc>
              <a:buFont typeface="Wingdings" panose="05000000000000000000" pitchFamily="2" charset="2"/>
              <a:buChar char="ü"/>
            </a:pPr>
            <a:r>
              <a:rPr lang="fa-IR" sz="1600" b="1" dirty="0">
                <a:effectLst>
                  <a:outerShdw blurRad="38100" dist="38100" dir="2700000" algn="tl">
                    <a:srgbClr val="000000">
                      <a:alpha val="43137"/>
                    </a:srgbClr>
                  </a:outerShdw>
                </a:effectLst>
                <a:cs typeface="B Mitra" panose="00000400000000000000" pitchFamily="2" charset="-78"/>
              </a:rPr>
              <a:t>نامناسب بودن ساختار دستگاه‌های اجرایی و عدم تکافوی امکانات و نیروی انسانی آنها با تکالیف قانونی جدید</a:t>
            </a:r>
          </a:p>
          <a:p>
            <a:pPr marL="0" indent="0" algn="just" rtl="1">
              <a:lnSpc>
                <a:spcPct val="150000"/>
              </a:lnSpc>
              <a:buNone/>
            </a:pPr>
            <a:endParaRPr lang="fa-IR" sz="1600" b="1" dirty="0">
              <a:effectLst>
                <a:outerShdw blurRad="38100" dist="38100" dir="2700000" algn="tl">
                  <a:srgbClr val="000000">
                    <a:alpha val="43137"/>
                  </a:srgbClr>
                </a:outerShdw>
              </a:effectLst>
              <a:cs typeface="B Mitra" panose="00000400000000000000" pitchFamily="2" charset="-78"/>
            </a:endParaRPr>
          </a:p>
          <a:p>
            <a:pPr marL="0" indent="0" algn="just" rtl="1">
              <a:lnSpc>
                <a:spcPct val="150000"/>
              </a:lnSpc>
              <a:buNone/>
            </a:pPr>
            <a:r>
              <a:rPr lang="fa-IR" sz="1600" b="1" dirty="0">
                <a:effectLst>
                  <a:outerShdw blurRad="38100" dist="38100" dir="2700000" algn="tl">
                    <a:srgbClr val="000000">
                      <a:alpha val="43137"/>
                    </a:srgbClr>
                  </a:outerShdw>
                </a:effectLst>
                <a:cs typeface="B Mitra" panose="00000400000000000000" pitchFamily="2" charset="-78"/>
              </a:rPr>
              <a:t> قابل ذکر است بدهی های وزارت بهداشت و واحدهای تابعه آن از سال 1396 تا پایان سال 1400 طی 1430 فقره اسناد تسویه خزانه نوع اول و دوم به مبلغ 76/178 میلیارد ریال  تسویه شده است.</a:t>
            </a:r>
          </a:p>
          <a:p>
            <a:pPr marL="0" indent="0" algn="just" rtl="1">
              <a:lnSpc>
                <a:spcPct val="150000"/>
              </a:lnSpc>
              <a:buNone/>
            </a:pPr>
            <a:endParaRPr lang="fa-IR" sz="2000" b="1" dirty="0">
              <a:cs typeface="B Nazanin" pitchFamily="2" charset="-78"/>
            </a:endParaRPr>
          </a:p>
          <a:p>
            <a:pPr marL="0" indent="0" algn="just" rtl="1">
              <a:lnSpc>
                <a:spcPct val="150000"/>
              </a:lnSpc>
              <a:buNone/>
            </a:pPr>
            <a:endParaRPr lang="fa-IR" sz="2000" b="1" dirty="0">
              <a:cs typeface="B Nazanin" pitchFamily="2" charset="-78"/>
            </a:endParaRPr>
          </a:p>
        </p:txBody>
      </p:sp>
      <p:sp>
        <p:nvSpPr>
          <p:cNvPr id="6" name="Rectangle 5"/>
          <p:cNvSpPr/>
          <p:nvPr/>
        </p:nvSpPr>
        <p:spPr>
          <a:xfrm>
            <a:off x="0" y="143470"/>
            <a:ext cx="9155151" cy="923330"/>
          </a:xfrm>
          <a:prstGeom prst="rect">
            <a:avLst/>
          </a:prstGeom>
        </p:spPr>
        <p:txBody>
          <a:bodyPr wrap="square">
            <a:spAutoFit/>
          </a:bodyPr>
          <a:lstStyle/>
          <a:p>
            <a:pPr algn="ctr" rtl="1">
              <a:defRPr/>
            </a:pPr>
            <a:r>
              <a:rPr lang="en-US" sz="5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IranNastaliq" panose="02020505000000020003" pitchFamily="18" charset="0"/>
              </a:rPr>
              <a:t>(1 </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IranNastaliq" panose="02020505000000020003" pitchFamily="18" charset="0"/>
              </a:rPr>
              <a:t> ادامه تاریخچه اسناد تسویه خزانه </a:t>
            </a:r>
          </a:p>
        </p:txBody>
      </p:sp>
    </p:spTree>
    <p:extLst>
      <p:ext uri="{BB962C8B-B14F-4D97-AF65-F5344CB8AC3E}">
        <p14:creationId xmlns:p14="http://schemas.microsoft.com/office/powerpoint/2010/main" val="4237294912"/>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133600"/>
            <a:ext cx="8077200" cy="4191000"/>
          </a:xfrm>
        </p:spPr>
        <p:txBody>
          <a:bodyPr>
            <a:noAutofit/>
          </a:bodyPr>
          <a:lstStyle/>
          <a:p>
            <a:pPr marL="0" indent="0" algn="just" rtl="1">
              <a:lnSpc>
                <a:spcPct val="150000"/>
              </a:lnSpc>
              <a:buNone/>
            </a:pPr>
            <a:r>
              <a:rPr lang="fa-IR" sz="2000" b="1" dirty="0">
                <a:effectLst>
                  <a:outerShdw blurRad="38100" dist="38100" dir="2700000" algn="tl">
                    <a:srgbClr val="000000">
                      <a:alpha val="43137"/>
                    </a:srgbClr>
                  </a:outerShdw>
                </a:effectLst>
                <a:cs typeface="B Mitra" panose="00000400000000000000" pitchFamily="2" charset="-78"/>
              </a:rPr>
              <a:t>دولت موظف است حداکثر ظرف شش ماه از تاریخ لازم الاجرا شدن این قانون، بدهی های قطعی خود به اشخاص حقیقی و حقوقی تعاونی و خصوصی را که در چهارچوب مقررات مربوط تا پایان سال 1392 ایجاد شده، با مطالبات قطعی دولت (وزارتخانه ها و موسسات دولتی) از اشخاص مزبور تسویه کند. بدین منظور وزارت اموراقتصادی و دارایی، اسناد تعهدی خاصی را با عنوان «اوراق تسویه خزانه» صادر می کند و در اختیار اشخاص حقیقی و حقوقی و تعاونی طلبکار و متقابلاً بدهکار قرار می دهد. این اسناد صرفاً به منظور تسویه بدهی اشخاص یاد شده به دولت مورد استفاده قرار می گیرد. جمع مبلغ اوراق تسویه خزانه که به موجب این ماده صادر می شود و در اختیار طلبکاران قرار میگیرد، به صورت جمعی- خرجی در بودجه های سنواتی درج میشود.</a:t>
            </a:r>
          </a:p>
          <a:p>
            <a:pPr marL="0" indent="0" algn="just" rtl="1">
              <a:lnSpc>
                <a:spcPct val="150000"/>
              </a:lnSpc>
              <a:buNone/>
            </a:pPr>
            <a:endParaRPr lang="fa-IR" sz="2000" b="1" dirty="0">
              <a:cs typeface="B Nazanin" pitchFamily="2" charset="-78"/>
            </a:endParaRPr>
          </a:p>
          <a:p>
            <a:pPr marL="0" indent="0" algn="just" rtl="1">
              <a:lnSpc>
                <a:spcPct val="150000"/>
              </a:lnSpc>
              <a:buNone/>
            </a:pPr>
            <a:endParaRPr lang="fa-IR" sz="2000" b="1" dirty="0">
              <a:cs typeface="B Nazanin" pitchFamily="2" charset="-78"/>
            </a:endParaRPr>
          </a:p>
        </p:txBody>
      </p:sp>
      <p:sp>
        <p:nvSpPr>
          <p:cNvPr id="6" name="Rectangle 5"/>
          <p:cNvSpPr/>
          <p:nvPr/>
        </p:nvSpPr>
        <p:spPr>
          <a:xfrm>
            <a:off x="0" y="228600"/>
            <a:ext cx="9155151" cy="1846659"/>
          </a:xfrm>
          <a:prstGeom prst="rect">
            <a:avLst/>
          </a:prstGeom>
        </p:spPr>
        <p:txBody>
          <a:bodyPr wrap="square">
            <a:spAutoFit/>
          </a:bodyPr>
          <a:lstStyle/>
          <a:p>
            <a:pPr algn="ctr" rtl="1">
              <a:defRPr/>
            </a:pPr>
            <a:r>
              <a:rPr lang="en-US" sz="5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IranNastaliq" panose="02020505000000020003" pitchFamily="18" charset="0"/>
              </a:rPr>
              <a:t>(1 </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IranNastaliq" panose="02020505000000020003" pitchFamily="18" charset="0"/>
              </a:rPr>
              <a:t> ادامه تاریخچه اسناد تسویه خزانه </a:t>
            </a:r>
          </a:p>
          <a:p>
            <a:pPr algn="ctr" rtl="1">
              <a:defRPr/>
            </a:pP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(بند الف ماده </a:t>
            </a:r>
            <a:r>
              <a:rPr lang="fa-IR" sz="60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a:t>
            </a:r>
            <a:r>
              <a:rPr lang="en-US" sz="4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IranNastaliq" panose="02020505000000020003" pitchFamily="18" charset="0"/>
              </a:rPr>
              <a:t>2</a:t>
            </a:r>
            <a:r>
              <a:rPr lang="fa-IR" sz="60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 </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قانون رفع موانع تولید رقابت پذیر</a:t>
            </a:r>
            <a:r>
              <a:rPr lang="en-US"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 </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و ارتقاء نظام مالی کشور)</a:t>
            </a:r>
          </a:p>
        </p:txBody>
      </p:sp>
    </p:spTree>
    <p:extLst>
      <p:ext uri="{BB962C8B-B14F-4D97-AF65-F5344CB8AC3E}">
        <p14:creationId xmlns:p14="http://schemas.microsoft.com/office/powerpoint/2010/main" val="3257890569"/>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343400"/>
          </a:xfrm>
        </p:spPr>
        <p:txBody>
          <a:bodyPr/>
          <a:lstStyle/>
          <a:p>
            <a:pPr marL="0" indent="0" algn="just" rtl="1">
              <a:lnSpc>
                <a:spcPct val="150000"/>
              </a:lnSpc>
              <a:buNone/>
            </a:pPr>
            <a:r>
              <a:rPr lang="ar-SA" sz="2400" b="1" dirty="0">
                <a:effectLst>
                  <a:outerShdw blurRad="38100" dist="38100" dir="2700000" algn="tl">
                    <a:srgbClr val="000000">
                      <a:alpha val="43137"/>
                    </a:srgbClr>
                  </a:outerShdw>
                </a:effectLst>
                <a:cs typeface="B Mitra" panose="00000400000000000000" pitchFamily="2" charset="-78"/>
              </a:rPr>
              <a:t>دولت مجاز است نسبت به تسویه و تهاتر بدهی‌های ناشی از اجرای طرحهای تملک دارائیهای سرمایه ای دستگاههای ‌‌اجرائی که در اجرای بند «هـ» تبصره (۱۱) این قانون نسبت به فروش اموال غیرمنقول دولت اقدام نموده‌اند با مطالبات دولت از طلبکاران یادشده تا مبلغ یکصد هزار میلیارد (۱۰۰،۰۰۰،۰۰۰،۰۰۰،۰۰۰) ریال از طریق صدور اسناد تسویه خزانه ‌‌به‌صورت جمعی- خرجی از محل ردیف درآمدی شماره ۳۱۰۱۰۶ جدول شماره (۵) و ردیف هزینه‌ای ذی‌ربط مندرج ذیل سرفصل۵۳۰۰۰۰ جدول شماره (۹) اقدام نماید.</a:t>
            </a:r>
          </a:p>
        </p:txBody>
      </p:sp>
      <p:sp>
        <p:nvSpPr>
          <p:cNvPr id="5" name="Rectangle 4"/>
          <p:cNvSpPr/>
          <p:nvPr/>
        </p:nvSpPr>
        <p:spPr>
          <a:xfrm>
            <a:off x="533400" y="76200"/>
            <a:ext cx="8305799" cy="1234953"/>
          </a:xfrm>
          <a:prstGeom prst="rect">
            <a:avLst/>
          </a:prstGeom>
        </p:spPr>
        <p:txBody>
          <a:bodyPr wrap="square">
            <a:spAutoFit/>
          </a:bodyPr>
          <a:lstStyle/>
          <a:p>
            <a:pPr algn="ctr" rtl="1">
              <a:lnSpc>
                <a:spcPct val="150000"/>
              </a:lnSpc>
              <a:defRPr/>
            </a:pPr>
            <a:r>
              <a:rPr lang="fa-IR" sz="4400" b="1" kern="0" dirty="0">
                <a:ln w="6600">
                  <a:solidFill>
                    <a:srgbClr val="333399"/>
                  </a:solidFill>
                  <a:prstDash val="solid"/>
                </a:ln>
                <a:solidFill>
                  <a:srgbClr val="FFFFFF"/>
                </a:solidFill>
                <a:effectLst>
                  <a:outerShdw dist="38100" dir="2700000" algn="tl" rotWithShape="0">
                    <a:srgbClr val="333399"/>
                  </a:outerShdw>
                </a:effectLst>
                <a:latin typeface="aalf" panose="00000400000000000000" pitchFamily="2" charset="0"/>
                <a:cs typeface="B Mitra" panose="00000400000000000000" pitchFamily="2" charset="-78"/>
              </a:rPr>
              <a:t>2)</a:t>
            </a:r>
            <a:r>
              <a:rPr lang="en-US" sz="5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IranNastaliq" panose="02020505000000020003" pitchFamily="18" charset="0"/>
              </a:rPr>
              <a:t> </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بند (ط) تبصره  </a:t>
            </a:r>
            <a:r>
              <a:rPr lang="fa-IR" sz="4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B Mitra" panose="00000400000000000000" pitchFamily="2" charset="-78"/>
              </a:rPr>
              <a:t>(5) </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قانون بودجه سال </a:t>
            </a:r>
            <a:r>
              <a:rPr lang="en-US" sz="5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IranNastaliq" panose="02020505000000020003" pitchFamily="18" charset="0"/>
              </a:rPr>
              <a:t>1402</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 کل کشور</a:t>
            </a:r>
          </a:p>
        </p:txBody>
      </p:sp>
    </p:spTree>
    <p:extLst>
      <p:ext uri="{BB962C8B-B14F-4D97-AF65-F5344CB8AC3E}">
        <p14:creationId xmlns:p14="http://schemas.microsoft.com/office/powerpoint/2010/main" val="3144264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48200"/>
          </a:xfrm>
        </p:spPr>
        <p:txBody>
          <a:bodyPr/>
          <a:lstStyle/>
          <a:p>
            <a:pPr marL="0" indent="0" algn="just" rtl="1">
              <a:lnSpc>
                <a:spcPct val="150000"/>
              </a:lnSpc>
              <a:buNone/>
            </a:pPr>
            <a:r>
              <a:rPr lang="ar-SA" sz="2400" b="1" dirty="0">
                <a:effectLst>
                  <a:outerShdw blurRad="38100" dist="38100" dir="2700000" algn="tl">
                    <a:srgbClr val="000000">
                      <a:alpha val="43137"/>
                    </a:srgbClr>
                  </a:outerShdw>
                </a:effectLst>
                <a:cs typeface="B Mitra" panose="00000400000000000000" pitchFamily="2" charset="-78"/>
              </a:rPr>
              <a:t>به دستگاههای ‌‌اجرائی اجازه داده می‌شود با رعایت ماده (۱۰) قانون جهش تولید مسکن ‌مصوب ۱۷/ ۰۵/ ۱۴۰۰‌ ‌در سقف ردیف ذی‌ربط مندرج در جدول شماره (۵) این قانون با اخذ مجوز از وزیر امور اقتصادی و دارایی نسبت به: فروش املاک مازاد خود اقدام و درآمد حاصله را پس از واریز به خزانه با تخصیص سازمان ‌برنامه‌و‌بودجه کشور‌ صرف طرح های تملک دارایی های سرمایه ای با اولویت استان محل وقوع املاک کنند. در مواردی که جهت خاصی برای مصرف از نظر شرعی یا قانونی برای املاک یا عوض آن وجود دارد رعایت جهات مذکور الزامی است.</a:t>
            </a:r>
          </a:p>
        </p:txBody>
      </p:sp>
      <p:sp>
        <p:nvSpPr>
          <p:cNvPr id="5" name="Rectangle 4"/>
          <p:cNvSpPr/>
          <p:nvPr/>
        </p:nvSpPr>
        <p:spPr>
          <a:xfrm>
            <a:off x="533400" y="76200"/>
            <a:ext cx="8305799" cy="1234953"/>
          </a:xfrm>
          <a:prstGeom prst="rect">
            <a:avLst/>
          </a:prstGeom>
        </p:spPr>
        <p:txBody>
          <a:bodyPr wrap="square">
            <a:spAutoFit/>
          </a:bodyPr>
          <a:lstStyle/>
          <a:p>
            <a:pPr algn="ctr" rtl="1">
              <a:lnSpc>
                <a:spcPct val="150000"/>
              </a:lnSpc>
              <a:defRPr/>
            </a:pPr>
            <a:r>
              <a:rPr lang="fa-IR" sz="4400" b="1" kern="0" dirty="0">
                <a:ln w="6600">
                  <a:solidFill>
                    <a:srgbClr val="333399"/>
                  </a:solidFill>
                  <a:prstDash val="solid"/>
                </a:ln>
                <a:solidFill>
                  <a:srgbClr val="FFFFFF"/>
                </a:solidFill>
                <a:effectLst>
                  <a:outerShdw dist="38100" dir="2700000" algn="tl" rotWithShape="0">
                    <a:srgbClr val="333399"/>
                  </a:outerShdw>
                </a:effectLst>
                <a:latin typeface="aalf" panose="00000400000000000000" pitchFamily="2" charset="0"/>
                <a:cs typeface="B Mitra" panose="00000400000000000000" pitchFamily="2" charset="-78"/>
              </a:rPr>
              <a:t>3)</a:t>
            </a:r>
            <a:r>
              <a:rPr lang="en-US" sz="5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IranNastaliq" panose="02020505000000020003" pitchFamily="18" charset="0"/>
              </a:rPr>
              <a:t> </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بند (ه) تبصره  </a:t>
            </a:r>
            <a:r>
              <a:rPr lang="fa-IR" sz="4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B Mitra" panose="00000400000000000000" pitchFamily="2" charset="-78"/>
              </a:rPr>
              <a:t>(11) </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قانون بودجه سال </a:t>
            </a:r>
            <a:r>
              <a:rPr lang="en-US" sz="5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IranNastaliq" panose="02020505000000020003" pitchFamily="18" charset="0"/>
              </a:rPr>
              <a:t>1402</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 کل کشور</a:t>
            </a:r>
          </a:p>
        </p:txBody>
      </p:sp>
    </p:spTree>
    <p:extLst>
      <p:ext uri="{BB962C8B-B14F-4D97-AF65-F5344CB8AC3E}">
        <p14:creationId xmlns:p14="http://schemas.microsoft.com/office/powerpoint/2010/main" val="24608935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343400"/>
          </a:xfrm>
        </p:spPr>
        <p:txBody>
          <a:bodyPr/>
          <a:lstStyle/>
          <a:p>
            <a:pPr marL="0" indent="0" algn="just" rtl="1">
              <a:lnSpc>
                <a:spcPct val="150000"/>
              </a:lnSpc>
              <a:buNone/>
            </a:pPr>
            <a:r>
              <a:rPr lang="ar-SA" sz="2800" b="1" dirty="0">
                <a:effectLst>
                  <a:outerShdw blurRad="38100" dist="38100" dir="2700000" algn="tl">
                    <a:srgbClr val="000000">
                      <a:alpha val="43137"/>
                    </a:srgbClr>
                  </a:outerShdw>
                </a:effectLst>
                <a:cs typeface="B Mitra" panose="00000400000000000000" pitchFamily="2" charset="-78"/>
              </a:rPr>
              <a:t>بدهی‌های قطعی نیروهای مسلح بابت پرداخت بدهی‌های آب، برق، گاز و مخابرات به شرکت‌های خدمات دهنده، که در چارچوب قوانین و مقررات مربوط تا پایان سال 1401 ایجاد شده، با مطالبات قطعی معوق دولت از اشخاص مزبور تا مبلغ چهل و سه هزار میلیارد (</a:t>
            </a:r>
            <a:r>
              <a:rPr lang="fa-IR" sz="2800" b="1" dirty="0">
                <a:effectLst>
                  <a:outerShdw blurRad="38100" dist="38100" dir="2700000" algn="tl">
                    <a:srgbClr val="000000">
                      <a:alpha val="43137"/>
                    </a:srgbClr>
                  </a:outerShdw>
                </a:effectLst>
                <a:cs typeface="B Mitra" panose="00000400000000000000" pitchFamily="2" charset="-78"/>
              </a:rPr>
              <a:t>43</a:t>
            </a:r>
            <a:r>
              <a:rPr lang="ar-SA" sz="2800" b="1" dirty="0">
                <a:effectLst>
                  <a:outerShdw blurRad="38100" dist="38100" dir="2700000" algn="tl">
                    <a:srgbClr val="000000">
                      <a:alpha val="43137"/>
                    </a:srgbClr>
                  </a:outerShdw>
                </a:effectLst>
                <a:cs typeface="B Mitra" panose="00000400000000000000" pitchFamily="2" charset="-78"/>
              </a:rPr>
              <a:t>/000/000/000/</a:t>
            </a:r>
            <a:r>
              <a:rPr lang="fa-IR" sz="2800" b="1" dirty="0">
                <a:effectLst>
                  <a:outerShdw blurRad="38100" dist="38100" dir="2700000" algn="tl">
                    <a:srgbClr val="000000">
                      <a:alpha val="43137"/>
                    </a:srgbClr>
                  </a:outerShdw>
                </a:effectLst>
                <a:cs typeface="B Mitra" panose="00000400000000000000" pitchFamily="2" charset="-78"/>
              </a:rPr>
              <a:t>000</a:t>
            </a:r>
            <a:r>
              <a:rPr lang="ar-SA" sz="2800" b="1" dirty="0">
                <a:effectLst>
                  <a:outerShdw blurRad="38100" dist="38100" dir="2700000" algn="tl">
                    <a:srgbClr val="000000">
                      <a:alpha val="43137"/>
                    </a:srgbClr>
                  </a:outerShdw>
                </a:effectLst>
                <a:cs typeface="B Mitra" panose="00000400000000000000" pitchFamily="2" charset="-78"/>
              </a:rPr>
              <a:t>) ریال در سقف بند (ط) این تبصره از طریق اسناد تسویه خزانه به صورت جمعی –خرجی تسویه می‌شود.</a:t>
            </a:r>
          </a:p>
        </p:txBody>
      </p:sp>
      <p:sp>
        <p:nvSpPr>
          <p:cNvPr id="5" name="Rectangle 4"/>
          <p:cNvSpPr/>
          <p:nvPr/>
        </p:nvSpPr>
        <p:spPr>
          <a:xfrm>
            <a:off x="533400" y="76200"/>
            <a:ext cx="8305799" cy="1234953"/>
          </a:xfrm>
          <a:prstGeom prst="rect">
            <a:avLst/>
          </a:prstGeom>
        </p:spPr>
        <p:txBody>
          <a:bodyPr wrap="square">
            <a:spAutoFit/>
          </a:bodyPr>
          <a:lstStyle/>
          <a:p>
            <a:pPr algn="ctr" rtl="1">
              <a:lnSpc>
                <a:spcPct val="150000"/>
              </a:lnSpc>
              <a:defRPr/>
            </a:pPr>
            <a:r>
              <a:rPr lang="fa-IR" sz="4400" b="1" kern="0" dirty="0">
                <a:ln w="6600">
                  <a:solidFill>
                    <a:srgbClr val="333399"/>
                  </a:solidFill>
                  <a:prstDash val="solid"/>
                </a:ln>
                <a:solidFill>
                  <a:srgbClr val="FFFFFF"/>
                </a:solidFill>
                <a:effectLst>
                  <a:outerShdw dist="38100" dir="2700000" algn="tl" rotWithShape="0">
                    <a:srgbClr val="333399"/>
                  </a:outerShdw>
                </a:effectLst>
                <a:latin typeface="aalf" panose="00000400000000000000" pitchFamily="2" charset="0"/>
                <a:cs typeface="B Mitra" panose="00000400000000000000" pitchFamily="2" charset="-78"/>
              </a:rPr>
              <a:t>4)</a:t>
            </a:r>
            <a:r>
              <a:rPr lang="en-US" sz="5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IranNastaliq" panose="02020505000000020003" pitchFamily="18" charset="0"/>
              </a:rPr>
              <a:t> </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بند (ف) تبصره  </a:t>
            </a:r>
            <a:r>
              <a:rPr lang="fa-IR" sz="4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B Mitra" panose="00000400000000000000" pitchFamily="2" charset="-78"/>
              </a:rPr>
              <a:t>(5) </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قانون بودجه سال </a:t>
            </a:r>
            <a:r>
              <a:rPr lang="en-US" sz="5400" b="1" kern="0" dirty="0">
                <a:ln w="6600">
                  <a:solidFill>
                    <a:schemeClr val="accent2"/>
                  </a:solidFill>
                  <a:prstDash val="solid"/>
                </a:ln>
                <a:solidFill>
                  <a:srgbClr val="FFFFFF"/>
                </a:solidFill>
                <a:effectLst>
                  <a:outerShdw dist="38100" dir="2700000" algn="tl" rotWithShape="0">
                    <a:schemeClr val="accent2"/>
                  </a:outerShdw>
                </a:effectLst>
                <a:latin typeface="aalf" panose="00000400000000000000" pitchFamily="2" charset="0"/>
                <a:cs typeface="IranNastaliq" panose="02020505000000020003" pitchFamily="18" charset="0"/>
              </a:rPr>
              <a:t>1402</a:t>
            </a:r>
            <a:r>
              <a:rPr lang="fa-IR" sz="5400" b="1" kern="0" dirty="0">
                <a:ln w="6600">
                  <a:solidFill>
                    <a:schemeClr val="accent2"/>
                  </a:solidFill>
                  <a:prstDash val="solid"/>
                </a:ln>
                <a:solidFill>
                  <a:srgbClr val="FFFFFF"/>
                </a:solidFill>
                <a:effectLst>
                  <a:outerShdw dist="38100" dir="2700000" algn="tl" rotWithShape="0">
                    <a:schemeClr val="accent2"/>
                  </a:outerShdw>
                </a:effectLst>
                <a:latin typeface="IranNastaliq" panose="02020505000000020003" pitchFamily="18" charset="0"/>
                <a:cs typeface="IranNastaliq" panose="02020505000000020003" pitchFamily="18" charset="0"/>
              </a:rPr>
              <a:t> کل کشور</a:t>
            </a:r>
          </a:p>
        </p:txBody>
      </p:sp>
    </p:spTree>
    <p:extLst>
      <p:ext uri="{BB962C8B-B14F-4D97-AF65-F5344CB8AC3E}">
        <p14:creationId xmlns:p14="http://schemas.microsoft.com/office/powerpoint/2010/main" val="23624541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theme1.xml><?xml version="1.0" encoding="utf-8"?>
<a:theme xmlns:a="http://schemas.openxmlformats.org/drawingml/2006/main" name="Diseño predeterminado">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3637</TotalTime>
  <Words>1856</Words>
  <Application>Microsoft Office PowerPoint</Application>
  <PresentationFormat>نمایش روی صفحه (4:3)</PresentationFormat>
  <Paragraphs>58</Paragraphs>
  <Slides>16</Slides>
  <Notes>0</Notes>
  <HiddenSlides>0</HiddenSlides>
  <MMClips>0</MMClips>
  <ScaleCrop>false</ScaleCrop>
  <HeadingPairs>
    <vt:vector size="4" baseType="variant">
      <vt:variant>
        <vt:lpstr>طرح زمینه</vt:lpstr>
      </vt:variant>
      <vt:variant>
        <vt:i4>1</vt:i4>
      </vt:variant>
      <vt:variant>
        <vt:lpstr>عنوان های اسلاید</vt:lpstr>
      </vt:variant>
      <vt:variant>
        <vt:i4>16</vt:i4>
      </vt:variant>
    </vt:vector>
  </HeadingPairs>
  <TitlesOfParts>
    <vt:vector size="17" baseType="lpstr">
      <vt:lpstr>Diseño predeterminado</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نزهت السادات سجادیان</dc:creator>
  <cp:lastModifiedBy>kheiri.1400.h@gmail.com</cp:lastModifiedBy>
  <cp:revision>506</cp:revision>
  <cp:lastPrinted>2023-07-19T08:33:33Z</cp:lastPrinted>
  <dcterms:created xsi:type="dcterms:W3CDTF">2006-08-16T00:00:00Z</dcterms:created>
  <dcterms:modified xsi:type="dcterms:W3CDTF">2023-07-24T06:42:41Z</dcterms:modified>
</cp:coreProperties>
</file>